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64" r:id="rId1"/>
  </p:sldMasterIdLst>
  <p:notesMasterIdLst>
    <p:notesMasterId r:id="rId65"/>
  </p:notesMasterIdLst>
  <p:sldIdLst>
    <p:sldId id="408" r:id="rId2"/>
    <p:sldId id="459" r:id="rId3"/>
    <p:sldId id="257" r:id="rId4"/>
    <p:sldId id="258" r:id="rId5"/>
    <p:sldId id="264" r:id="rId6"/>
    <p:sldId id="265" r:id="rId7"/>
    <p:sldId id="461" r:id="rId8"/>
    <p:sldId id="266" r:id="rId9"/>
    <p:sldId id="452" r:id="rId10"/>
    <p:sldId id="453" r:id="rId11"/>
    <p:sldId id="454" r:id="rId12"/>
    <p:sldId id="455" r:id="rId13"/>
    <p:sldId id="456" r:id="rId14"/>
    <p:sldId id="451" r:id="rId15"/>
    <p:sldId id="267" r:id="rId16"/>
    <p:sldId id="462" r:id="rId17"/>
    <p:sldId id="259" r:id="rId18"/>
    <p:sldId id="460" r:id="rId19"/>
    <p:sldId id="260" r:id="rId20"/>
    <p:sldId id="261" r:id="rId21"/>
    <p:sldId id="262" r:id="rId22"/>
    <p:sldId id="263" r:id="rId23"/>
    <p:sldId id="463" r:id="rId24"/>
    <p:sldId id="457" r:id="rId25"/>
    <p:sldId id="458" r:id="rId26"/>
    <p:sldId id="464" r:id="rId27"/>
    <p:sldId id="284" r:id="rId28"/>
    <p:sldId id="285" r:id="rId29"/>
    <p:sldId id="289" r:id="rId30"/>
    <p:sldId id="290" r:id="rId31"/>
    <p:sldId id="465" r:id="rId32"/>
    <p:sldId id="292" r:id="rId33"/>
    <p:sldId id="293" r:id="rId34"/>
    <p:sldId id="294" r:id="rId35"/>
    <p:sldId id="295" r:id="rId36"/>
    <p:sldId id="296" r:id="rId37"/>
    <p:sldId id="467" r:id="rId38"/>
    <p:sldId id="297" r:id="rId39"/>
    <p:sldId id="298" r:id="rId40"/>
    <p:sldId id="299" r:id="rId41"/>
    <p:sldId id="468" r:id="rId42"/>
    <p:sldId id="300" r:id="rId43"/>
    <p:sldId id="304" r:id="rId44"/>
    <p:sldId id="305" r:id="rId45"/>
    <p:sldId id="306" r:id="rId46"/>
    <p:sldId id="307" r:id="rId47"/>
    <p:sldId id="469" r:id="rId48"/>
    <p:sldId id="475" r:id="rId49"/>
    <p:sldId id="470" r:id="rId50"/>
    <p:sldId id="476" r:id="rId51"/>
    <p:sldId id="477" r:id="rId52"/>
    <p:sldId id="308" r:id="rId53"/>
    <p:sldId id="310" r:id="rId54"/>
    <p:sldId id="478" r:id="rId55"/>
    <p:sldId id="479" r:id="rId56"/>
    <p:sldId id="480" r:id="rId57"/>
    <p:sldId id="481" r:id="rId58"/>
    <p:sldId id="311" r:id="rId59"/>
    <p:sldId id="472" r:id="rId60"/>
    <p:sldId id="473" r:id="rId61"/>
    <p:sldId id="474" r:id="rId62"/>
    <p:sldId id="418" r:id="rId63"/>
    <p:sldId id="39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8600"/>
    <a:srgbClr val="644C00"/>
    <a:srgbClr val="0000CC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58" y="82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theme" Target="theme/theme1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viewProps" Target="viewProps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 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29AB5-54A5-4DC7-8A77-2F6369B32B5D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8F76-A6B3-426D-B172-D08EC5C93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8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3067B-3214-480C-873E-6A3AAAD1E845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4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EEF2-E076-41C6-82C6-067E59F281F6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2CF8-7716-4EF2-BAC7-8BAEAE270D89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6595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DB2E6-A301-4D38-B4C4-EBE05123F061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39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75453-B785-4378-8596-88EAF2B33C2C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520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66F3-4931-48CC-B037-B6CE592D7E39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64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E908-5DD3-403F-9DE0-1D823228A719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22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1EE7-F235-4E01-94AE-D64973AB474F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0A32-D1B0-4CD7-B8DC-D44A80E8CCD5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BEA7-FF19-491D-B14F-7D2B0F59D3FA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6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73F7-5B0C-49B5-90AF-2DF7FA9C1543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D901-1FC4-434A-AA7D-F1B31669BDA9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C53C-C74E-4D3C-BE3B-203250A7D16F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74FF-56AC-4B8A-B641-3ECFECBE9C57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6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6376-182C-49B2-9B2E-462046390199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5D96-5748-46AA-B467-B8779EC3C47C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9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22000">
              <a:schemeClr val="bg2">
                <a:shade val="98000"/>
                <a:satMod val="120000"/>
                <a:lumMod val="98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067B-FDC9-4D46-AAB8-02EBC1FFD968}" type="datetime1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.vml" /><Relationship Id="rId4" Type="http://schemas.openxmlformats.org/officeDocument/2006/relationships/image" Target="../media/image13.wmf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.vml" /><Relationship Id="rId5" Type="http://schemas.openxmlformats.org/officeDocument/2006/relationships/image" Target="../media/image14.wmf" /><Relationship Id="rId4" Type="http://schemas.openxmlformats.org/officeDocument/2006/relationships/oleObject" Target="../embeddings/oleObject2.bin" 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854" y="993913"/>
            <a:ext cx="8543819" cy="431689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6700" b="1" dirty="0">
                <a:solidFill>
                  <a:schemeClr val="accent4">
                    <a:lumMod val="75000"/>
                  </a:schemeClr>
                </a:solidFill>
                <a:latin typeface="Monotype Corsiva" panose="03010101010201010101" pitchFamily="66" charset="0"/>
              </a:rPr>
              <a:t>Radar and Navigational Aids </a:t>
            </a:r>
            <a:br>
              <a:rPr lang="en-US" sz="5300" b="1" dirty="0">
                <a:solidFill>
                  <a:schemeClr val="accent4">
                    <a:lumMod val="75000"/>
                  </a:schemeClr>
                </a:solidFill>
                <a:latin typeface="Monotype Corsiva" panose="03010101010201010101" pitchFamily="66" charset="0"/>
              </a:rPr>
            </a:br>
            <a:r>
              <a:rPr lang="en-US" sz="5300" b="1" dirty="0">
                <a:solidFill>
                  <a:schemeClr val="accent4">
                    <a:lumMod val="75000"/>
                  </a:schemeClr>
                </a:solidFill>
                <a:latin typeface="Monotype Corsiva" panose="03010101010201010101" pitchFamily="66" charset="0"/>
              </a:rPr>
              <a:t> 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Monotype Corsiva" panose="03010101010201010101" pitchFamily="66" charset="0"/>
              </a:rPr>
              <a:t>(18ECE221T) </a:t>
            </a:r>
            <a:b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Monotype Corsiva" panose="03010101010201010101" pitchFamily="66" charset="0"/>
              </a:rPr>
            </a:br>
            <a:b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</a:rPr>
              <a:t>UNIT – 1. </a:t>
            </a:r>
            <a:r>
              <a:rPr lang="en-US" sz="3600" b="1" i="0" u="none" strike="noStrike" baseline="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  <a:t>Introduction to Radar Equation</a:t>
            </a:r>
            <a:br>
              <a:rPr lang="en-US" sz="3600" b="1" i="0" u="none" strike="noStrike" baseline="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</a:rPr>
              <a:t>.</a:t>
            </a:r>
            <a:b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7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</a:rPr>
              <a:t>Sessions – 1, 2, 3, … 9.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5492997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                                                                                                     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Prepared by,</a:t>
            </a:r>
          </a:p>
          <a:p>
            <a:pPr algn="r"/>
            <a:r>
              <a:rPr lang="en-US" b="1" dirty="0">
                <a:latin typeface="+mj-lt"/>
              </a:rPr>
              <a:t>Dr. Sandeep Kumar 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3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318FB304-F27B-4E7F-BB48-385F1C0B8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F22E5743-4304-4FBD-B005-575E099E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56" y="1374553"/>
            <a:ext cx="9285288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72EBF-B5D6-4CFC-80AB-CD86F426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9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E89A0FB-14C7-45C7-9C33-7ABCF1B46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EC2EADD-4937-4D10-A937-C3E77BC67C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70E0C476-5FFA-4981-8675-CFB8D89C5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550864"/>
            <a:ext cx="9093200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116CB-D4FF-4DCA-B909-73567FB2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3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5">
            <a:extLst>
              <a:ext uri="{FF2B5EF4-FFF2-40B4-BE49-F238E27FC236}">
                <a16:creationId xmlns:a16="http://schemas.microsoft.com/office/drawing/2014/main" id="{0E19AF4D-4C49-4CC3-9108-DEC3CE7CC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98" y="515143"/>
            <a:ext cx="9359900" cy="582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A035B3-FFF7-4B11-A635-3AC59FB1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0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D83FBE0-693D-47B1-9783-B351A175C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4055" y="597606"/>
            <a:ext cx="9966874" cy="80049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The Radar Equation- Considerations of various parameters 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D8C64D-7E71-4A85-A7AA-B4410994B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199" y="1543879"/>
            <a:ext cx="9097617" cy="456537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As I pointed out earlier there are many factors which we have to consider in the range equation. They affect the calculation.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But we </a:t>
            </a:r>
            <a:r>
              <a:rPr lang="en-US" altLang="en-US" sz="2400" dirty="0">
                <a:solidFill>
                  <a:srgbClr val="00B050"/>
                </a:solidFill>
              </a:rPr>
              <a:t>can model them and mathematically </a:t>
            </a:r>
            <a:r>
              <a:rPr lang="en-US" altLang="en-US" sz="2400" dirty="0"/>
              <a:t>find the model and </a:t>
            </a:r>
            <a:r>
              <a:rPr lang="en-US" altLang="en-US" sz="2400" dirty="0">
                <a:solidFill>
                  <a:srgbClr val="FF0000"/>
                </a:solidFill>
              </a:rPr>
              <a:t>insert in the range equation</a:t>
            </a:r>
            <a:r>
              <a:rPr lang="en-US" altLang="en-US" sz="2400" dirty="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Noise</a:t>
            </a:r>
            <a:r>
              <a:rPr lang="en-US" altLang="en-US" sz="2400" dirty="0">
                <a:solidFill>
                  <a:srgbClr val="66FF33"/>
                </a:solidFill>
              </a:rPr>
              <a:t> </a:t>
            </a:r>
            <a:r>
              <a:rPr lang="en-US" altLang="en-US" sz="2400" dirty="0"/>
              <a:t>is in the system and it is random. So we have to have probability.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If affects the detection. So we have to </a:t>
            </a:r>
            <a:r>
              <a:rPr lang="en-US" altLang="en-US" sz="2400" dirty="0">
                <a:solidFill>
                  <a:srgbClr val="00B050"/>
                </a:solidFill>
              </a:rPr>
              <a:t>get SNR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Pulse repetition frequency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Cross section of the target </a:t>
            </a:r>
            <a:r>
              <a:rPr lang="en-US" altLang="en-US" sz="2400" dirty="0"/>
              <a:t>exposed to the wave we send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77F74-4EF3-4E60-A539-BF3ABFF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95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78729A6-3CB6-4CEB-90AE-93BC40D96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9166" y="648875"/>
            <a:ext cx="8229600" cy="7889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4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To increase the range</a:t>
            </a:r>
            <a:b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</a:br>
            <a:endParaRPr lang="en-US" altLang="en-US" sz="4000" dirty="0">
              <a:solidFill>
                <a:srgbClr val="B086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E187EA3-8C45-4F86-BC1E-FF493EFC6F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924879"/>
            <a:ext cx="8229600" cy="428424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dirty="0"/>
              <a:t>Transmitted power is </a:t>
            </a:r>
            <a:r>
              <a:rPr lang="en-US" altLang="en-US" sz="2400" dirty="0">
                <a:solidFill>
                  <a:srgbClr val="FF0000"/>
                </a:solidFill>
              </a:rPr>
              <a:t>increased</a:t>
            </a:r>
          </a:p>
          <a:p>
            <a:pPr eaLnBrk="1" hangingPunct="1">
              <a:defRPr/>
            </a:pPr>
            <a:r>
              <a:rPr lang="en-US" altLang="en-US" sz="2400" dirty="0"/>
              <a:t>Gain of the antenna should be </a:t>
            </a:r>
            <a:r>
              <a:rPr lang="en-US" altLang="en-US" sz="2400" dirty="0">
                <a:solidFill>
                  <a:srgbClr val="00B050"/>
                </a:solidFill>
              </a:rPr>
              <a:t>high</a:t>
            </a:r>
          </a:p>
          <a:p>
            <a:pPr eaLnBrk="1" hangingPunct="1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Large antenna </a:t>
            </a:r>
            <a:r>
              <a:rPr lang="en-US" altLang="en-US" sz="2400" dirty="0"/>
              <a:t>for reception</a:t>
            </a:r>
          </a:p>
          <a:p>
            <a:pPr eaLnBrk="1" hangingPunct="1">
              <a:defRPr/>
            </a:pPr>
            <a:r>
              <a:rPr lang="en-US" altLang="en-US" sz="2400" dirty="0"/>
              <a:t>The receiver should </a:t>
            </a:r>
            <a:r>
              <a:rPr lang="en-US" altLang="en-US" sz="2400" dirty="0">
                <a:solidFill>
                  <a:srgbClr val="00B050"/>
                </a:solidFill>
              </a:rPr>
              <a:t>be sensitive </a:t>
            </a:r>
            <a:r>
              <a:rPr lang="en-US" altLang="en-US" sz="2400" dirty="0"/>
              <a:t>to weak signals (should pick them)</a:t>
            </a:r>
          </a:p>
          <a:p>
            <a:pPr eaLnBrk="1" hangingPunct="1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Range equation</a:t>
            </a:r>
            <a:r>
              <a:rPr lang="en-US" altLang="en-US" sz="2400" i="1" dirty="0">
                <a:solidFill>
                  <a:srgbClr val="00B050"/>
                </a:solidFill>
              </a:rPr>
              <a:t> </a:t>
            </a:r>
            <a:r>
              <a:rPr lang="en-US" altLang="en-US" sz="2400" dirty="0"/>
              <a:t>is an important derivation we are going to do to calculate the range.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A811A-1BCE-420D-B3D3-FDDC354E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7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8F9BF21-E1D1-416C-92F7-E4834F449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7127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Maximum unambiguous range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79DBA97-48B6-469D-95A5-62256DD4E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49350"/>
            <a:ext cx="9309652" cy="3352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We send a train of pulses. </a:t>
            </a:r>
            <a:r>
              <a:rPr lang="en-US" altLang="en-US" sz="2000" dirty="0">
                <a:solidFill>
                  <a:srgbClr val="FF00FF"/>
                </a:solidFill>
              </a:rPr>
              <a:t>Not a single pulse</a:t>
            </a:r>
            <a:r>
              <a:rPr lang="en-US" altLang="en-US" sz="2000" dirty="0"/>
              <a:t>. A pulse is sent and reflected back as echo.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We have </a:t>
            </a:r>
            <a:r>
              <a:rPr lang="en-US" altLang="en-US" sz="2000" dirty="0">
                <a:solidFill>
                  <a:srgbClr val="FF00FF"/>
                </a:solidFill>
              </a:rPr>
              <a:t>to wait to get for the echo </a:t>
            </a:r>
            <a:r>
              <a:rPr lang="en-US" altLang="en-US" sz="2000" dirty="0"/>
              <a:t>before we send the next one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If not the </a:t>
            </a:r>
            <a:r>
              <a:rPr lang="en-US" altLang="en-US" sz="2000" dirty="0">
                <a:solidFill>
                  <a:srgbClr val="00B050"/>
                </a:solidFill>
              </a:rPr>
              <a:t>echo for the first pulse we sent will become echo for the second one. </a:t>
            </a:r>
            <a:r>
              <a:rPr lang="en-US" altLang="en-US" sz="2000" dirty="0">
                <a:solidFill>
                  <a:schemeClr val="tx1"/>
                </a:solidFill>
              </a:rPr>
              <a:t>This is called </a:t>
            </a:r>
            <a:r>
              <a:rPr lang="en-US" altLang="en-US" sz="2000" dirty="0">
                <a:solidFill>
                  <a:srgbClr val="00B050"/>
                </a:solidFill>
              </a:rPr>
              <a:t>second time around pulse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Due to this</a:t>
            </a:r>
            <a:r>
              <a:rPr lang="en-US" altLang="en-US" sz="2000" dirty="0"/>
              <a:t> the </a:t>
            </a:r>
            <a:r>
              <a:rPr lang="en-US" altLang="en-US" sz="2000" dirty="0">
                <a:solidFill>
                  <a:srgbClr val="FF0000"/>
                </a:solidFill>
              </a:rPr>
              <a:t>target may look near</a:t>
            </a:r>
            <a:r>
              <a:rPr lang="en-US" altLang="en-US" sz="2000" dirty="0"/>
              <a:t> (as you get the echo immediately for the send pulse: this echo was for the first pulse!!!!)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So the pulse repetition frequency (PRF) is important and it determines the maximum unambiguous range</a:t>
            </a:r>
          </a:p>
          <a:p>
            <a:pPr algn="ctr"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R</a:t>
            </a:r>
            <a:r>
              <a:rPr lang="en-US" altLang="en-US" sz="2000" baseline="-25000" dirty="0">
                <a:solidFill>
                  <a:srgbClr val="FF0000"/>
                </a:solidFill>
              </a:rPr>
              <a:t>un</a:t>
            </a:r>
            <a:r>
              <a:rPr lang="en-US" altLang="en-US" sz="2000" dirty="0">
                <a:solidFill>
                  <a:srgbClr val="FF0000"/>
                </a:solidFill>
              </a:rPr>
              <a:t> = </a:t>
            </a:r>
            <a:r>
              <a:rPr lang="en-US" altLang="en-US" sz="2000" dirty="0" err="1">
                <a:solidFill>
                  <a:srgbClr val="FF0000"/>
                </a:solidFill>
              </a:rPr>
              <a:t>cTp</a:t>
            </a:r>
            <a:r>
              <a:rPr lang="en-US" altLang="en-US" sz="2000" dirty="0">
                <a:solidFill>
                  <a:srgbClr val="FF0000"/>
                </a:solidFill>
              </a:rPr>
              <a:t>/2 = c/ 2fp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7678E62-77B6-492B-A391-D72C76B4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4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36" y="4496283"/>
            <a:ext cx="51530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440F5069-9D3D-4087-A6EF-54257CAF7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48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26" y="3700945"/>
            <a:ext cx="365760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E06F9-1601-4C36-A9FB-A306EE96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2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- 3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Radar Block Diagram &amp; Receiver Noise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47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BB9C0A8-0912-4AE6-96B5-415C7EAD9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8300" y="622371"/>
            <a:ext cx="8915400" cy="76910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Block Diagram</a:t>
            </a:r>
          </a:p>
        </p:txBody>
      </p:sp>
      <p:pic>
        <p:nvPicPr>
          <p:cNvPr id="6148" name="Picture 2">
            <a:extLst>
              <a:ext uri="{FF2B5EF4-FFF2-40B4-BE49-F238E27FC236}">
                <a16:creationId xmlns:a16="http://schemas.microsoft.com/office/drawing/2014/main" id="{707BA3F1-E846-4802-94B2-2827EC09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r="5128"/>
          <a:stretch>
            <a:fillRect/>
          </a:stretch>
        </p:blipFill>
        <p:spPr bwMode="auto">
          <a:xfrm>
            <a:off x="1311965" y="1710220"/>
            <a:ext cx="10209374" cy="4399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610CA-E1F4-4635-8416-D48158E5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78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BB9C0A8-0912-4AE6-96B5-415C7EAD9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8300" y="675381"/>
            <a:ext cx="8915400" cy="76910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2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Operation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D5DB8C3-A845-42ED-AF6F-372A12CADE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1620077"/>
            <a:ext cx="8915400" cy="497950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Transmitter –</a:t>
            </a:r>
            <a:r>
              <a:rPr lang="en-US" altLang="en-US" sz="2000" dirty="0"/>
              <a:t> Power Amplifier – Reflex klystron/ TWT, Power oscillator - magnetron, Pulse modulator - " pulsed"-(turned on and on) by the modulator to generate a repetitive train of pulses in synchronism with the low power input pulses.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Example: </a:t>
            </a:r>
            <a:r>
              <a:rPr lang="en-US" altLang="en-US" sz="2000" dirty="0">
                <a:solidFill>
                  <a:srgbClr val="FF00FF"/>
                </a:solidFill>
              </a:rPr>
              <a:t>to detect aircraft</a:t>
            </a:r>
            <a:r>
              <a:rPr lang="en-US" altLang="en-US" sz="2000" dirty="0"/>
              <a:t> at ranges of 100 or 200 </a:t>
            </a:r>
            <a:r>
              <a:rPr lang="en-US" altLang="en-US" sz="2000" dirty="0" err="1"/>
              <a:t>nmi</a:t>
            </a:r>
            <a:r>
              <a:rPr lang="en-US" altLang="en-US" sz="2000" dirty="0"/>
              <a:t> you need </a:t>
            </a:r>
          </a:p>
          <a:p>
            <a:pPr lvl="2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peak power </a:t>
            </a:r>
            <a:r>
              <a:rPr lang="en-US" altLang="en-US" sz="2000" dirty="0"/>
              <a:t>of the order of a megawatt, </a:t>
            </a:r>
          </a:p>
          <a:p>
            <a:pPr lvl="2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a pulse width </a:t>
            </a:r>
            <a:r>
              <a:rPr lang="en-US" altLang="en-US" sz="2000" dirty="0"/>
              <a:t>of several microseconds,</a:t>
            </a:r>
          </a:p>
          <a:p>
            <a:pPr lvl="2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pulse repetition frequency </a:t>
            </a:r>
            <a:r>
              <a:rPr lang="en-US" altLang="en-US" sz="2000" dirty="0"/>
              <a:t>of several hundred pulses per second.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waveform generated by the transmitter travels via a </a:t>
            </a:r>
            <a:r>
              <a:rPr lang="en-US" altLang="en-US" sz="2000" dirty="0">
                <a:solidFill>
                  <a:srgbClr val="FF0000"/>
                </a:solidFill>
              </a:rPr>
              <a:t>transmission line</a:t>
            </a:r>
            <a:r>
              <a:rPr lang="en-US" altLang="en-US" sz="2000" dirty="0"/>
              <a:t> to the antenna, where it is radiated into space.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00B050"/>
                </a:solidFill>
              </a:rPr>
              <a:t>A single antenna </a:t>
            </a:r>
            <a:r>
              <a:rPr lang="en-US" altLang="en-US" sz="2000" dirty="0"/>
              <a:t>is generally used for both transmitting and receiving.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02EF5-899D-4D7B-9F73-AA06B268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758FB2B-6700-4077-A15A-A2EB88489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7334" y="624110"/>
            <a:ext cx="8911687" cy="91607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Duplexer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6EC7BF7-B8FC-45EC-88C6-3D2B582C7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7334" y="1818485"/>
            <a:ext cx="8915400" cy="3777622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duplexer protects the receiver </a:t>
            </a:r>
            <a:r>
              <a:rPr lang="en-US" altLang="en-US" sz="2400" dirty="0"/>
              <a:t>from high transmission power.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consist of </a:t>
            </a:r>
            <a:r>
              <a:rPr lang="en-US" altLang="en-US" sz="2400" dirty="0">
                <a:solidFill>
                  <a:srgbClr val="FF0000"/>
                </a:solidFill>
              </a:rPr>
              <a:t>two gas-discharge devices</a:t>
            </a:r>
            <a:r>
              <a:rPr lang="en-US" altLang="en-US" sz="2400" dirty="0"/>
              <a:t>, one known as a TR (transmit-receive) and the other an ATR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(anti-transmit-receive).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TR protects the receiver </a:t>
            </a:r>
            <a:r>
              <a:rPr lang="en-US" altLang="en-US" sz="2400" dirty="0"/>
              <a:t>during </a:t>
            </a:r>
            <a:r>
              <a:rPr lang="en-US" altLang="en-US" sz="2400" dirty="0">
                <a:solidFill>
                  <a:srgbClr val="FF0000"/>
                </a:solidFill>
              </a:rPr>
              <a:t>transmission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en-US" altLang="en-US" sz="2400" dirty="0"/>
              <a:t>and the </a:t>
            </a:r>
            <a:r>
              <a:rPr lang="en-US" altLang="en-US" sz="2400" dirty="0">
                <a:solidFill>
                  <a:srgbClr val="FF00FF"/>
                </a:solidFill>
              </a:rPr>
              <a:t>ATR directs the echo signal</a:t>
            </a:r>
            <a:r>
              <a:rPr lang="en-US" altLang="en-US" sz="2400" dirty="0"/>
              <a:t> to the receiver </a:t>
            </a:r>
            <a:r>
              <a:rPr lang="en-US" altLang="en-US" sz="2400" dirty="0">
                <a:solidFill>
                  <a:srgbClr val="FF00FF"/>
                </a:solidFill>
              </a:rPr>
              <a:t>during reception</a:t>
            </a:r>
            <a:r>
              <a:rPr lang="en-US" altLang="en-US" sz="2400" dirty="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Solid-state ferrite circulators and receiver protectors </a:t>
            </a:r>
            <a:r>
              <a:rPr lang="en-US" altLang="en-US" sz="2400" dirty="0"/>
              <a:t>with gas-plasma TR devices and/or diode limiters are also employed as duplexers.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3E3AD-20C4-4D5E-8EAD-9283EB25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- 1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25545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Introduction - Basic Radar &amp; Radar Frequencies - Applications of Radar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5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84BC1DC-CD33-4D1D-B902-15BD261CD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5913" y="591629"/>
            <a:ext cx="8911687" cy="75742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Receiver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3D1E4DD-283A-4817-A834-C81F03082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1579" y="1457707"/>
            <a:ext cx="10496108" cy="500481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receiver is usually of the </a:t>
            </a:r>
            <a:r>
              <a:rPr lang="en-US" altLang="en-US" sz="2000" b="1" dirty="0" err="1">
                <a:solidFill>
                  <a:srgbClr val="00B050"/>
                </a:solidFill>
              </a:rPr>
              <a:t>superheterodyne</a:t>
            </a:r>
            <a:r>
              <a:rPr lang="en-US" altLang="en-US" sz="2000" b="1" dirty="0">
                <a:solidFill>
                  <a:srgbClr val="00B050"/>
                </a:solidFill>
              </a:rPr>
              <a:t> type.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first stage </a:t>
            </a:r>
            <a:r>
              <a:rPr lang="en-US" altLang="en-US" sz="2000" b="1" dirty="0">
                <a:solidFill>
                  <a:srgbClr val="FF00FF"/>
                </a:solidFill>
              </a:rPr>
              <a:t>low-noise RF amplifier</a:t>
            </a:r>
            <a:r>
              <a:rPr lang="en-US" altLang="en-US" sz="2000" dirty="0"/>
              <a:t>, such as a </a:t>
            </a:r>
            <a:r>
              <a:rPr lang="en-US" altLang="en-US" sz="2000" b="1" dirty="0">
                <a:solidFill>
                  <a:srgbClr val="FF00FF"/>
                </a:solidFill>
              </a:rPr>
              <a:t>parametric amplifier or a low-noise transistor.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mixer and local oscillator (LO) convert the RF signal to IF. </a:t>
            </a:r>
          </a:p>
          <a:p>
            <a:pPr lvl="1" algn="just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1800" dirty="0"/>
              <a:t>A typical Intermediate Frequency (IF) amplifier for an air-surveillance radar might have a center frequency of 30 or 60 MHz and a bandwidth of the order of one megahertz.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IF amplifier should be designed </a:t>
            </a:r>
            <a:r>
              <a:rPr lang="en-US" altLang="en-US" sz="2000" b="1" dirty="0">
                <a:solidFill>
                  <a:srgbClr val="00B050"/>
                </a:solidFill>
              </a:rPr>
              <a:t>as a matched filter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- frequency-response function - maximize the</a:t>
            </a:r>
          </a:p>
          <a:p>
            <a:pPr lvl="2" algn="just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1800" dirty="0"/>
              <a:t>signal-to-mean-noise-power ratio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altLang="en-US" sz="2000" dirty="0"/>
              <a:t>This occurs when the </a:t>
            </a:r>
          </a:p>
          <a:p>
            <a:pPr lvl="1" algn="just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rgbClr val="FF0000"/>
                </a:solidFill>
              </a:rPr>
              <a:t>magnitude </a:t>
            </a:r>
            <a:r>
              <a:rPr lang="en-US" altLang="en-US" dirty="0"/>
              <a:t>of the </a:t>
            </a:r>
            <a:r>
              <a:rPr lang="en-US" altLang="en-US" dirty="0">
                <a:solidFill>
                  <a:srgbClr val="FF0000"/>
                </a:solidFill>
              </a:rPr>
              <a:t>frequency-response function</a:t>
            </a:r>
            <a:r>
              <a:rPr lang="en-US" altLang="en-US" dirty="0"/>
              <a:t> = the </a:t>
            </a:r>
            <a:r>
              <a:rPr lang="en-US" altLang="en-US" dirty="0">
                <a:solidFill>
                  <a:srgbClr val="00B050"/>
                </a:solidFill>
              </a:rPr>
              <a:t>magnitude</a:t>
            </a:r>
            <a:r>
              <a:rPr lang="en-US" altLang="en-US" dirty="0"/>
              <a:t> of the </a:t>
            </a:r>
            <a:r>
              <a:rPr lang="en-US" altLang="en-US" dirty="0">
                <a:solidFill>
                  <a:srgbClr val="00B050"/>
                </a:solidFill>
              </a:rPr>
              <a:t>echo signal spectrum</a:t>
            </a:r>
          </a:p>
          <a:p>
            <a:pPr lvl="1" algn="just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rgbClr val="FF0000"/>
                </a:solidFill>
              </a:rPr>
              <a:t>phase spectrum</a:t>
            </a:r>
            <a:r>
              <a:rPr lang="en-US" altLang="en-US" dirty="0"/>
              <a:t> of the matched filter =  </a:t>
            </a:r>
            <a:r>
              <a:rPr lang="en-US" altLang="en-US" dirty="0">
                <a:solidFill>
                  <a:srgbClr val="00B050"/>
                </a:solidFill>
              </a:rPr>
              <a:t>negative</a:t>
            </a:r>
            <a:r>
              <a:rPr lang="en-US" altLang="en-US" dirty="0">
                <a:solidFill>
                  <a:srgbClr val="66FF33"/>
                </a:solidFill>
              </a:rPr>
              <a:t> </a:t>
            </a:r>
            <a:r>
              <a:rPr lang="en-US" altLang="en-US" dirty="0"/>
              <a:t>of the phase spectrum of the </a:t>
            </a:r>
            <a:r>
              <a:rPr lang="en-US" altLang="en-US" dirty="0">
                <a:solidFill>
                  <a:srgbClr val="00B050"/>
                </a:solidFill>
              </a:rPr>
              <a:t>echo signal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altLang="en-US" sz="2000" dirty="0"/>
              <a:t>In a radar whose signal waveform approximates a rectangular pulse, the conventional IF filter bandpass characteristic approximates a matched filter when the product of the IF bandwidth B and the pulse width r is of the order of unity, that is, Br=- 1.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AFA35-A69E-469F-A04D-04D2C43A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DC2AEB7-87E8-486E-A348-C6C8544833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2939" y="611921"/>
            <a:ext cx="8911687" cy="76630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2</a:t>
            </a:r>
            <a:r>
              <a:rPr lang="en-US" altLang="en-US" sz="4000" baseline="30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nd</a:t>
            </a: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 Detector &amp; Display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5FD01D3-453C-43D0-9A48-8C4D8514E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5426" y="1246272"/>
            <a:ext cx="8229600" cy="16294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000" dirty="0"/>
              <a:t>Demodulates the pulse modulation</a:t>
            </a:r>
          </a:p>
          <a:p>
            <a:pPr eaLnBrk="1" hangingPunct="1">
              <a:defRPr/>
            </a:pPr>
            <a:r>
              <a:rPr lang="en-US" altLang="en-US" sz="2000" dirty="0"/>
              <a:t>Amplified by the video amplifier</a:t>
            </a:r>
          </a:p>
          <a:p>
            <a:pPr eaLnBrk="1" hangingPunct="1">
              <a:defRPr/>
            </a:pPr>
            <a:r>
              <a:rPr lang="en-US" altLang="en-US" sz="2000" dirty="0"/>
              <a:t>Displayed on a CRT- This is a special CRT called PPI-</a:t>
            </a:r>
            <a:r>
              <a:rPr lang="en-US" altLang="en-US" sz="2000" dirty="0">
                <a:effectLst/>
              </a:rPr>
              <a:t>plan position indicator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0E6E202-28B7-4354-8ED6-E769DBE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74" y="3038132"/>
            <a:ext cx="6553200" cy="301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AC685B-07A4-4197-B5CD-02BD8C8F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D702969-110B-4328-B18D-A2274906F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199" y="642698"/>
            <a:ext cx="8911687" cy="9177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Display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9F8D052-7836-4581-B1C6-0EA096A86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2704" y="1560411"/>
            <a:ext cx="9468678" cy="438981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most common form of cathode-ray tube display is the </a:t>
            </a:r>
            <a:r>
              <a:rPr lang="en-US" altLang="en-US" sz="2000" b="1" dirty="0">
                <a:solidFill>
                  <a:srgbClr val="00B050"/>
                </a:solidFill>
              </a:rPr>
              <a:t>plan position indicator, or PPI</a:t>
            </a:r>
            <a:r>
              <a:rPr lang="en-US" altLang="en-US" sz="2000" dirty="0"/>
              <a:t> which </a:t>
            </a:r>
            <a:r>
              <a:rPr lang="en-US" altLang="en-US" sz="2000" b="1" dirty="0">
                <a:solidFill>
                  <a:srgbClr val="00B050"/>
                </a:solidFill>
              </a:rPr>
              <a:t>maps in polar coordinates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the location of the target in azimuth and range.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This is an </a:t>
            </a:r>
            <a:r>
              <a:rPr lang="en-US" altLang="en-US" sz="2000" dirty="0">
                <a:solidFill>
                  <a:srgbClr val="FF0000"/>
                </a:solidFill>
              </a:rPr>
              <a:t>intensity-modulated display</a:t>
            </a:r>
            <a:r>
              <a:rPr lang="en-US" altLang="en-US" sz="2000" dirty="0"/>
              <a:t> in which the amplitude of the receiver output modulates the electron-beam intensity (z axis) as the electron beam is made to sweep outward from the center of the tube.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beam rotates in angle in response to the antenna position.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B-scope display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is similar to the PPI except that it utilizes </a:t>
            </a:r>
            <a:r>
              <a:rPr lang="en-US" altLang="en-US" sz="2000" b="1" dirty="0">
                <a:solidFill>
                  <a:srgbClr val="00B050"/>
                </a:solidFill>
              </a:rPr>
              <a:t>rectangular</a:t>
            </a:r>
            <a:r>
              <a:rPr lang="en-US" altLang="en-US" sz="2000" dirty="0"/>
              <a:t>, rather than polar, coordinates to display range vs. angle.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00B050"/>
                </a:solidFill>
              </a:rPr>
              <a:t>Both the B-scope and the PPI, </a:t>
            </a:r>
            <a:r>
              <a:rPr lang="en-US" altLang="en-US" sz="2000" dirty="0"/>
              <a:t>being intensity modulated, have </a:t>
            </a:r>
            <a:r>
              <a:rPr lang="en-US" altLang="en-US" sz="2000" dirty="0">
                <a:solidFill>
                  <a:srgbClr val="00B050"/>
                </a:solidFill>
              </a:rPr>
              <a:t>limited dynamic range.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rgbClr val="FF00FF"/>
                </a:solidFill>
              </a:rPr>
              <a:t>A Scope-</a:t>
            </a:r>
            <a:r>
              <a:rPr lang="en-US" altLang="en-US" sz="2000" dirty="0"/>
              <a:t> which plots target .amplitude axis) vs. range axis), for some fixed direction. This is a deflection-modulated display. It is more suited for tracking-radar application than for surveillance radar.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3A84CC-BE9D-4407-ACD9-2B43C42C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- 4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Signal-to-Noise Ratio &amp; Integration of Radar Pulses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7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65326A2-E346-4F3C-BE48-E8C21BD98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7307" y="580034"/>
            <a:ext cx="8911687" cy="78062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4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Detection of Signals in Noise </a:t>
            </a:r>
            <a:br>
              <a:rPr lang="en-US" altLang="en-US" sz="4000" dirty="0"/>
            </a:br>
            <a:endParaRPr lang="en-US" altLang="en-US" sz="2800" dirty="0">
              <a:solidFill>
                <a:srgbClr val="00FFFF"/>
              </a:solidFill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88C0F4A-0813-4C99-89DD-AEE3A453E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89212" y="1630017"/>
            <a:ext cx="8915400" cy="428120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MINIMUM DETECTABLE SIGNAL</a:t>
            </a:r>
          </a:p>
          <a:p>
            <a:pPr eaLnBrk="1" hangingPunct="1">
              <a:defRPr/>
            </a:pPr>
            <a:r>
              <a:rPr lang="en-US" altLang="en-US" sz="2400" dirty="0"/>
              <a:t>Noise affects the systems</a:t>
            </a:r>
          </a:p>
          <a:p>
            <a:pPr eaLnBrk="1" hangingPunct="1">
              <a:defRPr/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00B050"/>
                </a:solidFill>
              </a:rPr>
              <a:t>weakest signal which can be detected by radar </a:t>
            </a:r>
            <a:r>
              <a:rPr lang="en-US" altLang="en-US" sz="2400" dirty="0"/>
              <a:t>is called as minimum detectable signal and it is included in the radar equation.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					                 &gt; target is present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2400" b="1" dirty="0">
                <a:solidFill>
                  <a:srgbClr val="00B050"/>
                </a:solidFill>
              </a:rPr>
              <a:t>-----</a:t>
            </a:r>
            <a:r>
              <a:rPr lang="en-US" alt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400" b="1" dirty="0">
                <a:solidFill>
                  <a:srgbClr val="00B050"/>
                </a:solidFill>
              </a:rPr>
              <a:t> received signal-----</a:t>
            </a:r>
            <a:r>
              <a:rPr lang="en-US" alt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400" b="1" dirty="0">
                <a:solidFill>
                  <a:srgbClr val="00B050"/>
                </a:solidFill>
              </a:rPr>
              <a:t> Threshold--</a:t>
            </a:r>
            <a:r>
              <a:rPr lang="en-US" alt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endParaRPr lang="en-US" altLang="en-US" sz="2400" b="1" dirty="0">
              <a:solidFill>
                <a:srgbClr val="00B05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					              &lt; target is absent </a:t>
            </a:r>
          </a:p>
          <a:p>
            <a:pPr eaLnBrk="1" hangingPunct="1">
              <a:defRPr/>
            </a:pPr>
            <a:r>
              <a:rPr lang="en-US" altLang="en-US" sz="2400" dirty="0"/>
              <a:t>	This is called threshold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1249B-B65B-4E8F-B0A1-CB06345D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9898477-8DC0-4DC4-9DD8-777EFD0826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0156" y="319310"/>
            <a:ext cx="8911687" cy="74086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Threshold detection: two problems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00AAE30-9071-48A2-A07F-FC0152E6C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2661" y="1060174"/>
            <a:ext cx="9031356" cy="214685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false alarm</a:t>
            </a:r>
            <a:r>
              <a:rPr lang="en-US" altLang="en-US" sz="2000" b="1" dirty="0">
                <a:solidFill>
                  <a:srgbClr val="66FF33"/>
                </a:solidFill>
              </a:rPr>
              <a:t>:</a:t>
            </a:r>
            <a:r>
              <a:rPr lang="en-US" altLang="en-US" sz="2000" dirty="0"/>
              <a:t> if the threshold is set as low then the noise may be detected as target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Missed detection: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If the threshold is set high then real target will be missed.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However we use matched filter which will increase the SNR.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So we conclude that SNR is an important factor and more analysis is needed.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27083589-C06B-4DCC-AAC6-BA305368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6" y="2994992"/>
            <a:ext cx="9232900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FB248-8133-4F46-BBA2-9236C403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- 5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30469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Radar Cross Section of Targets-Simple Targets &amp; Radar Cross Section of Targets- Complex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Targets Transmitter Power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94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447594B-5B8E-4FF1-A55C-F11D94F87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0" y="573089"/>
            <a:ext cx="8439150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Cross Section of Targets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9A70046-2269-4ADC-8E58-E820C907C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1965" y="1497497"/>
            <a:ext cx="10192647" cy="492980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rgbClr val="FF0000"/>
                </a:solidFill>
              </a:rPr>
              <a:t>σ </a:t>
            </a:r>
            <a:r>
              <a:rPr lang="en-US" altLang="en-US" sz="2000" dirty="0"/>
              <a:t>is the radar cross section.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It is the </a:t>
            </a:r>
            <a:r>
              <a:rPr lang="en-US" altLang="en-US" sz="2000" dirty="0">
                <a:solidFill>
                  <a:srgbClr val="FF00FF"/>
                </a:solidFill>
              </a:rPr>
              <a:t>area covered</a:t>
            </a:r>
            <a:r>
              <a:rPr lang="en-US" altLang="en-US" sz="2000" dirty="0"/>
              <a:t> and it will </a:t>
            </a:r>
            <a:r>
              <a:rPr lang="en-US" altLang="en-US" sz="2000" dirty="0">
                <a:solidFill>
                  <a:srgbClr val="FF00FF"/>
                </a:solidFill>
              </a:rPr>
              <a:t>be proportional to the magnitude wave reflected</a:t>
            </a:r>
            <a:r>
              <a:rPr lang="en-US" altLang="en-US" sz="2000" dirty="0"/>
              <a:t>. So we can define this parameter in dB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Since the wave is covering a volume/ area we can define this parameter as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This power reflected can be found by solving Maxwell’s equation.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Radar wavelength and dimension of the target </a:t>
            </a:r>
            <a:r>
              <a:rPr lang="en-US" altLang="en-US" sz="2000" dirty="0"/>
              <a:t>are two important parameters which define this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If the </a:t>
            </a:r>
            <a:r>
              <a:rPr lang="en-US" altLang="en-US" sz="2000" dirty="0">
                <a:solidFill>
                  <a:srgbClr val="FF0000"/>
                </a:solidFill>
              </a:rPr>
              <a:t>wavelength is larger than the dimension</a:t>
            </a:r>
            <a:r>
              <a:rPr lang="en-US" altLang="en-US" sz="2000" dirty="0"/>
              <a:t> of the target </a:t>
            </a:r>
            <a:r>
              <a:rPr lang="en-US" altLang="en-US" sz="2000" dirty="0">
                <a:solidFill>
                  <a:srgbClr val="FF0000"/>
                </a:solidFill>
              </a:rPr>
              <a:t>Raleigh scattering occurs</a:t>
            </a:r>
            <a:r>
              <a:rPr lang="en-US" altLang="en-US" sz="2000" dirty="0"/>
              <a:t>. Example rain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/>
              <a:t>if the </a:t>
            </a:r>
            <a:r>
              <a:rPr lang="en-US" altLang="en-US" sz="2000" dirty="0">
                <a:solidFill>
                  <a:srgbClr val="FF0000"/>
                </a:solidFill>
              </a:rPr>
              <a:t>Wavelength is smaller than the target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the scattering lies in the optical region</a:t>
            </a:r>
            <a:r>
              <a:rPr lang="en-US" altLang="en-US" sz="2000" dirty="0"/>
              <a:t>. Example aircraft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If the wavelength and the object is of same dimension then it is in the </a:t>
            </a:r>
            <a:r>
              <a:rPr lang="en-US" altLang="en-US" sz="2000" b="1" dirty="0">
                <a:solidFill>
                  <a:srgbClr val="00B050"/>
                </a:solidFill>
              </a:rPr>
              <a:t>resonance region</a:t>
            </a:r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205A7917-7515-4D66-8FAE-2D96487BE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E5119-C699-459D-ACF7-A3B439F9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49BFEFAA-A821-43B1-8BD2-A577DFCFA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93133"/>
              </p:ext>
            </p:extLst>
          </p:nvPr>
        </p:nvGraphicFramePr>
        <p:xfrm>
          <a:off x="3458817" y="2791242"/>
          <a:ext cx="40386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2489200" imgH="419100" progId="Equation.3">
                  <p:embed/>
                </p:oleObj>
              </mc:Choice>
              <mc:Fallback>
                <p:oleObj name="Equation" r:id="rId3" imgW="2489200" imgH="419100" progId="Equation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49BFEFAA-A821-43B1-8BD2-A577DFCFA5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8817" y="2791242"/>
                        <a:ext cx="4038600" cy="681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E49F52E-4CEB-4E59-9892-A9268BA2C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756" y="624110"/>
            <a:ext cx="8911687" cy="6712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Sphere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5AB8713-5C1B-4828-AEEB-21CFC3994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10058"/>
            <a:ext cx="8229600" cy="2097499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Here the σ is directly proportional to f</a:t>
            </a:r>
            <a:r>
              <a:rPr lang="en-US" altLang="en-US" sz="2000" baseline="30000" dirty="0"/>
              <a:t>4</a:t>
            </a:r>
            <a:r>
              <a:rPr lang="en-US" altLang="en-US" sz="2000" dirty="0"/>
              <a:t> in resonance region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σ nearly equal in resonance region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σ very small. No scattering only a small bright spot is seen.(if you take a photograph of a polished metal ball, you will see only a small bright spot: not the ball)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F86168EA-638E-447B-BEDD-E21873A4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48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"/>
          <a:stretch>
            <a:fillRect/>
          </a:stretch>
        </p:blipFill>
        <p:spPr bwMode="auto">
          <a:xfrm>
            <a:off x="2093913" y="3550443"/>
            <a:ext cx="4117975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6">
            <a:extLst>
              <a:ext uri="{FF2B5EF4-FFF2-40B4-BE49-F238E27FC236}">
                <a16:creationId xmlns:a16="http://schemas.microsoft.com/office/drawing/2014/main" id="{4831327E-2637-4979-92CF-AA942E6D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79958"/>
            <a:ext cx="3886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Book Antiqua" panose="02040602050305030304" pitchFamily="18" charset="0"/>
                <a:cs typeface="Times New Roman" panose="02020603050405020304" pitchFamily="18" charset="0"/>
              </a:rPr>
              <a:t>At resonance it oscillates.</a:t>
            </a:r>
            <a:endParaRPr lang="en-US" altLang="en-US" sz="2000" dirty="0"/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Book Antiqua" panose="02040602050305030304" pitchFamily="18" charset="0"/>
                <a:cs typeface="Times New Roman" panose="02020603050405020304" pitchFamily="18" charset="0"/>
              </a:rPr>
              <a:t>Attains maximum at          =1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24582" name="Object 5">
            <a:extLst>
              <a:ext uri="{FF2B5EF4-FFF2-40B4-BE49-F238E27FC236}">
                <a16:creationId xmlns:a16="http://schemas.microsoft.com/office/drawing/2014/main" id="{35EA1AAB-BADE-4A1F-8B57-2399FAA312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215844"/>
              </p:ext>
            </p:extLst>
          </p:nvPr>
        </p:nvGraphicFramePr>
        <p:xfrm>
          <a:off x="8835888" y="4495799"/>
          <a:ext cx="4175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4" imgW="304536" imgH="393359" progId="Equation.3">
                  <p:embed/>
                </p:oleObj>
              </mc:Choice>
              <mc:Fallback>
                <p:oleObj name="Equation" r:id="rId4" imgW="304536" imgH="393359" progId="Equation.3">
                  <p:embed/>
                  <p:pic>
                    <p:nvPicPr>
                      <p:cNvPr id="24582" name="Object 5">
                        <a:extLst>
                          <a:ext uri="{FF2B5EF4-FFF2-40B4-BE49-F238E27FC236}">
                            <a16:creationId xmlns:a16="http://schemas.microsoft.com/office/drawing/2014/main" id="{35EA1AAB-BADE-4A1F-8B57-2399FAA312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5888" y="4495799"/>
                        <a:ext cx="417513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7">
            <a:extLst>
              <a:ext uri="{FF2B5EF4-FFF2-40B4-BE49-F238E27FC236}">
                <a16:creationId xmlns:a16="http://schemas.microsoft.com/office/drawing/2014/main" id="{CEDF2271-B20F-4038-B654-D5CF012BA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6" y="3716339"/>
            <a:ext cx="3524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Book Antiqua" panose="02040602050305030304" pitchFamily="18" charset="0"/>
                <a:cs typeface="Times New Roman" panose="02020603050405020304" pitchFamily="18" charset="0"/>
              </a:rPr>
              <a:t>=1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F7D07-C4AC-4F71-9221-FBC0B84D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356AB36-7389-4974-848B-B066EB098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7375" y="508671"/>
            <a:ext cx="3754866" cy="126712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Complex targets</a:t>
            </a:r>
            <a:endParaRPr lang="en-US" altLang="en-US" dirty="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CFC4640-3559-4320-A21B-6D357B7E3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12904" y="1169011"/>
            <a:ext cx="6016487" cy="531130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Aircrafts, buildings, missiles </a:t>
            </a:r>
            <a:r>
              <a:rPr lang="en-US" altLang="en-US" sz="2000" dirty="0"/>
              <a:t>are some examples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It </a:t>
            </a:r>
            <a:r>
              <a:rPr lang="en-US" altLang="en-US" sz="2000" dirty="0">
                <a:solidFill>
                  <a:srgbClr val="FF0000"/>
                </a:solidFill>
              </a:rPr>
              <a:t>depends on the viewing angle and frequency</a:t>
            </a:r>
            <a:r>
              <a:rPr lang="en-US" altLang="en-US" sz="2000" dirty="0"/>
              <a:t> (wavelength)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One complex target will have </a:t>
            </a:r>
            <a:r>
              <a:rPr lang="en-US" altLang="en-US" sz="2000" dirty="0">
                <a:solidFill>
                  <a:srgbClr val="00B050"/>
                </a:solidFill>
              </a:rPr>
              <a:t>two or more surfaces </a:t>
            </a:r>
            <a:r>
              <a:rPr lang="en-US" altLang="en-US" sz="2000" dirty="0"/>
              <a:t>which scatters the incoming waveform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They can </a:t>
            </a:r>
            <a:r>
              <a:rPr lang="en-US" altLang="en-US" sz="2000" dirty="0">
                <a:solidFill>
                  <a:srgbClr val="FF0000"/>
                </a:solidFill>
              </a:rPr>
              <a:t>be each modeled as cone, sphere, flat or rod shaped.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So we can </a:t>
            </a:r>
            <a:r>
              <a:rPr lang="en-US" altLang="en-US" sz="2000" b="1" dirty="0">
                <a:solidFill>
                  <a:srgbClr val="996633"/>
                </a:solidFill>
              </a:rPr>
              <a:t>calculate them individually and add them together.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That is the reason we studied the above separately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We should also note that the phase of each signal reflected will be different and depend on the angle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Here we see two scatters showing the change in the magnitude with respect to change in the viewing angle </a:t>
            </a:r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C9153ABF-D462-45F7-A017-24325B9B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42000" contras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0" y="2008774"/>
            <a:ext cx="4720838" cy="2626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416E4C-3878-49BA-904A-0DD6D8EC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091EB13-F09D-4FE1-8D03-74FD356DF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864" y="564946"/>
            <a:ext cx="8911687" cy="8107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What is RADAR?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E5571EE-4156-4E73-B528-60C2F04A1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1759" y="1655299"/>
            <a:ext cx="8915400" cy="377762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word radar is an abbreviation for </a:t>
            </a:r>
            <a:r>
              <a:rPr lang="en-US" altLang="en-US" sz="2000" dirty="0" err="1">
                <a:solidFill>
                  <a:srgbClr val="FF0000"/>
                </a:solidFill>
              </a:rPr>
              <a:t>RA</a:t>
            </a:r>
            <a:r>
              <a:rPr lang="en-US" altLang="en-US" sz="2000" dirty="0" err="1"/>
              <a:t>dio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D</a:t>
            </a:r>
            <a:r>
              <a:rPr lang="en-US" altLang="en-US" sz="2000" dirty="0"/>
              <a:t>etection </a:t>
            </a:r>
            <a:r>
              <a:rPr lang="en-US" altLang="en-US" sz="2000" dirty="0">
                <a:solidFill>
                  <a:srgbClr val="FF0000"/>
                </a:solidFill>
              </a:rPr>
              <a:t>A</a:t>
            </a:r>
            <a:r>
              <a:rPr lang="en-US" altLang="en-US" sz="2000" dirty="0"/>
              <a:t>nd </a:t>
            </a:r>
            <a:r>
              <a:rPr lang="en-US" altLang="en-US" sz="2000" dirty="0">
                <a:solidFill>
                  <a:srgbClr val="FF0000"/>
                </a:solidFill>
              </a:rPr>
              <a:t>R</a:t>
            </a:r>
            <a:r>
              <a:rPr lang="en-US" altLang="en-US" sz="2000" dirty="0"/>
              <a:t>anging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Radar is an </a:t>
            </a:r>
            <a:r>
              <a:rPr lang="en-US" altLang="en-US" sz="2000" b="1" dirty="0">
                <a:solidFill>
                  <a:srgbClr val="00B050"/>
                </a:solidFill>
              </a:rPr>
              <a:t>electromagnetic systems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used for </a:t>
            </a:r>
            <a:r>
              <a:rPr lang="en-US" altLang="en-US" sz="2000" b="1" dirty="0">
                <a:solidFill>
                  <a:srgbClr val="FF0000"/>
                </a:solidFill>
              </a:rPr>
              <a:t>detection and location of objects</a:t>
            </a:r>
            <a:r>
              <a:rPr lang="en-US" altLang="en-US" sz="2000" dirty="0"/>
              <a:t> such as aircraft, ship, vehicles, people, natural environment etc.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Radar systems use modulated waveforms and directive antennas to </a:t>
            </a:r>
            <a:r>
              <a:rPr lang="en-US" altLang="en-US" sz="2000" b="1" dirty="0">
                <a:solidFill>
                  <a:srgbClr val="FF00FF"/>
                </a:solidFill>
              </a:rPr>
              <a:t>transmit electromagnetic energy</a:t>
            </a:r>
            <a:r>
              <a:rPr lang="en-US" altLang="en-US" sz="2000" dirty="0"/>
              <a:t> into a specific volume in space to search for targets.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 Objects (targets) within a search volume will </a:t>
            </a:r>
            <a:r>
              <a:rPr lang="en-US" altLang="en-US" sz="2000" b="1" dirty="0">
                <a:solidFill>
                  <a:srgbClr val="FF00FF"/>
                </a:solidFill>
              </a:rPr>
              <a:t>reflect portions of this energy</a:t>
            </a:r>
            <a:r>
              <a:rPr lang="en-US" altLang="en-US" sz="2000" dirty="0"/>
              <a:t> (radar returns or echoes) back to the radar.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b="1" dirty="0">
                <a:solidFill>
                  <a:srgbClr val="00FFFF"/>
                </a:solidFill>
              </a:rPr>
              <a:t>These echoes</a:t>
            </a:r>
            <a:r>
              <a:rPr lang="en-US" altLang="en-US" sz="2000" dirty="0"/>
              <a:t> are then processed (Afterwards they are called as </a:t>
            </a:r>
            <a:r>
              <a:rPr lang="en-US" altLang="en-US" sz="2000" b="1" dirty="0">
                <a:solidFill>
                  <a:srgbClr val="996633"/>
                </a:solidFill>
              </a:rPr>
              <a:t>video signals</a:t>
            </a:r>
            <a:r>
              <a:rPr lang="en-US" altLang="en-US" sz="2000" dirty="0"/>
              <a:t>) by the radar receiver to extract target information such as </a:t>
            </a:r>
            <a:r>
              <a:rPr lang="en-US" altLang="en-US" sz="2000" b="1" dirty="0">
                <a:solidFill>
                  <a:srgbClr val="00B050"/>
                </a:solidFill>
              </a:rPr>
              <a:t>range, velocity, angular position</a:t>
            </a:r>
            <a:r>
              <a:rPr lang="en-US" altLang="en-US" sz="2000" b="1" dirty="0">
                <a:solidFill>
                  <a:srgbClr val="66FF33"/>
                </a:solidFill>
              </a:rPr>
              <a:t>,</a:t>
            </a:r>
            <a:r>
              <a:rPr lang="en-US" altLang="en-US" sz="2000" dirty="0"/>
              <a:t> and other target identifying characteristics.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4711F-E7A5-43E4-8F69-F26B95EA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44F431F-7B78-4E27-886B-46D0AA0FBE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7720" y="585664"/>
            <a:ext cx="8911687" cy="76605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An Aircraft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8836F81-F8A8-498D-A40E-B585731F21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3445" y="1455228"/>
            <a:ext cx="4565374" cy="456144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scattering shown as polar plot.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We see more signals are reflected back when viewed along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</a:rPr>
              <a:t>Sideways: </a:t>
            </a:r>
            <a:r>
              <a:rPr lang="en-US" altLang="en-US" sz="2000" dirty="0"/>
              <a:t>Flat surface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</a:rPr>
              <a:t>Nose and tail. </a:t>
            </a:r>
            <a:r>
              <a:rPr lang="en-US" altLang="en-US" sz="2000" dirty="0"/>
              <a:t>Cone and sphere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 Engine will </a:t>
            </a:r>
            <a:r>
              <a:rPr lang="en-US" altLang="en-US" sz="2000" dirty="0">
                <a:solidFill>
                  <a:srgbClr val="FF0000"/>
                </a:solidFill>
              </a:rPr>
              <a:t>modulate the echo signal.</a:t>
            </a:r>
            <a:r>
              <a:rPr lang="en-US" altLang="en-US" sz="2000" dirty="0"/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FF0000"/>
                </a:solidFill>
              </a:rPr>
              <a:t>fluctuations</a:t>
            </a:r>
            <a:r>
              <a:rPr lang="en-US" altLang="en-US" sz="2000" dirty="0">
                <a:solidFill>
                  <a:srgbClr val="FFFF00"/>
                </a:solidFill>
              </a:rPr>
              <a:t> </a:t>
            </a:r>
            <a:r>
              <a:rPr lang="en-US" altLang="en-US" sz="2000" dirty="0"/>
              <a:t>in the reflected signal are </a:t>
            </a:r>
            <a:r>
              <a:rPr lang="en-US" altLang="en-US" sz="2000" dirty="0">
                <a:solidFill>
                  <a:srgbClr val="FF0000"/>
                </a:solidFill>
              </a:rPr>
              <a:t>low</a:t>
            </a:r>
            <a:r>
              <a:rPr lang="en-US" altLang="en-US" sz="2000" dirty="0"/>
              <a:t> when you use </a:t>
            </a:r>
            <a:r>
              <a:rPr lang="en-US" altLang="en-US" sz="2000" dirty="0">
                <a:solidFill>
                  <a:srgbClr val="FF0000"/>
                </a:solidFill>
              </a:rPr>
              <a:t>microwave frequency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FF0000"/>
                </a:solidFill>
              </a:rPr>
              <a:t>high</a:t>
            </a:r>
            <a:r>
              <a:rPr lang="en-US" altLang="en-US" sz="2000" dirty="0"/>
              <a:t> when you use </a:t>
            </a:r>
            <a:r>
              <a:rPr lang="en-US" altLang="en-US" sz="2000" dirty="0">
                <a:solidFill>
                  <a:srgbClr val="FF0000"/>
                </a:solidFill>
              </a:rPr>
              <a:t>low frequency</a:t>
            </a:r>
            <a:r>
              <a:rPr lang="en-US" altLang="en-US" sz="2000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9925EFE2-D9D2-4E03-85A0-EFE8724B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42000" contras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81" y="1611145"/>
            <a:ext cx="5320423" cy="4540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3C64-4A01-425F-83A7-906A7F37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- 6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Radar cross Section Fluctuations &amp; Swirling Target Model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F51B1F8-0E8E-41C1-955C-F6032B8EC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3351" y="624110"/>
            <a:ext cx="8911687" cy="128089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cross Section Fluctuations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C9EDE223-7593-4786-8E76-E33CAF1E8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3351" y="1709531"/>
            <a:ext cx="8915400" cy="377762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The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 fluctuations </a:t>
            </a:r>
            <a:r>
              <a:rPr lang="en-US" altLang="en-US" sz="2800" dirty="0"/>
              <a:t>are due to the following reasons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Change in </a:t>
            </a:r>
            <a:r>
              <a:rPr lang="en-US" altLang="en-US" sz="2400" dirty="0">
                <a:solidFill>
                  <a:srgbClr val="FF0000"/>
                </a:solidFill>
              </a:rPr>
              <a:t>viewing angle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rgbClr val="FF00FF"/>
                </a:solidFill>
              </a:rPr>
              <a:t>Individual </a:t>
            </a:r>
            <a:r>
              <a:rPr lang="en-US" altLang="en-US" sz="2400" dirty="0"/>
              <a:t>scatters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Echo</a:t>
            </a:r>
            <a:r>
              <a:rPr lang="en-US" altLang="en-US" sz="2400" dirty="0"/>
              <a:t> from each scatter will have different amplitude and phase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altLang="en-US" sz="2400" dirty="0"/>
              <a:t> reflections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rgbClr val="990099"/>
                </a:solidFill>
              </a:rPr>
              <a:t>Shadowing</a:t>
            </a:r>
            <a:r>
              <a:rPr lang="en-US" altLang="en-US" sz="2400" dirty="0"/>
              <a:t> one scatter by another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Phase shift </a:t>
            </a:r>
            <a:r>
              <a:rPr lang="en-US" altLang="en-US" sz="2400" dirty="0"/>
              <a:t>of more than 2*pi causes amplitude changes</a:t>
            </a:r>
            <a:endParaRPr lang="en-US" altLang="en-US" sz="2400" b="1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Take more scans </a:t>
            </a:r>
            <a:r>
              <a:rPr lang="en-US" altLang="en-US" sz="2800" dirty="0"/>
              <a:t>and see the results. This is one of the solutions.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01FFA-E103-4AC9-BB59-66025BBC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62032CD-E192-4600-B41B-4B6AB4A99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0803" y="624110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Four Swirling model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EE0C2-FDDF-4FB0-9A5A-2B0CC0F1F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69355"/>
            <a:ext cx="8229600" cy="4835525"/>
          </a:xfrm>
        </p:spPr>
        <p:txBody>
          <a:bodyPr>
            <a:normAutofit fontScale="85000" lnSpcReduction="20000"/>
          </a:bodyPr>
          <a:lstStyle/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200" dirty="0"/>
              <a:t>To study the fluctuations in detail </a:t>
            </a:r>
            <a:r>
              <a:rPr lang="en-US" altLang="en-US" sz="2200" b="1" dirty="0"/>
              <a:t>Four Swirling model</a:t>
            </a:r>
            <a:r>
              <a:rPr lang="en-US" altLang="en-US" sz="2200" dirty="0"/>
              <a:t> is used</a:t>
            </a:r>
            <a:endParaRPr lang="en-US" altLang="en-US" sz="2200" b="1" i="1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b="1" dirty="0">
                <a:solidFill>
                  <a:srgbClr val="00B050"/>
                </a:solidFill>
              </a:rPr>
              <a:t>Case 1:</a:t>
            </a:r>
            <a:endParaRPr lang="en-US" altLang="en-US" sz="2200" dirty="0">
              <a:solidFill>
                <a:srgbClr val="00B050"/>
              </a:solidFill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Each scan give constant amplitude but different correlation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This is called slow fluctuations (Scan to Scan fluctuations)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Raleigh scatters belong to this category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b="1" dirty="0">
                <a:solidFill>
                  <a:srgbClr val="00B050"/>
                </a:solidFill>
              </a:rPr>
              <a:t>Case 2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Each pulse give different output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Each of them independent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b="1" dirty="0">
                <a:solidFill>
                  <a:srgbClr val="00B050"/>
                </a:solidFill>
              </a:rPr>
              <a:t>Case 3: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Same as case 1 but different pdf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b="1" dirty="0">
                <a:solidFill>
                  <a:srgbClr val="00B050"/>
                </a:solidFill>
              </a:rPr>
              <a:t>Case 4: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Fluctuations is pulse to pulse and same pdf as case 3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The fluctuation affect the probability of detection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/>
              <a:t>Fluctuations are usually small.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dirty="0"/>
              <a:t>We see the four cases using a diagram and we see that case 1 will create more problems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0EBA0-91F7-4919-9E29-8458A7A0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7C8BF88-50A7-4D48-8706-48E74F11A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3594" y="610857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Inference from all the models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D35FF22-D286-4D0E-91EF-20CE8E4AF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3594" y="1378227"/>
            <a:ext cx="8915400" cy="4868916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The probability-density function assumed in </a:t>
            </a:r>
            <a:r>
              <a:rPr lang="en-US" altLang="en-US" sz="2000" dirty="0">
                <a:solidFill>
                  <a:srgbClr val="FF0000"/>
                </a:solidFill>
              </a:rPr>
              <a:t>cases 1 and 2 </a:t>
            </a:r>
            <a:r>
              <a:rPr lang="en-US" altLang="en-US" sz="2000" dirty="0"/>
              <a:t>applies to a complex target consisting of </a:t>
            </a:r>
            <a:r>
              <a:rPr lang="en-US" altLang="en-US" sz="2000" dirty="0">
                <a:solidFill>
                  <a:srgbClr val="FF0000"/>
                </a:solidFill>
              </a:rPr>
              <a:t>arbitrary independent scatterers of approximately equal</a:t>
            </a:r>
            <a:r>
              <a:rPr lang="en-US" altLang="en-US" sz="2000" dirty="0"/>
              <a:t> echoing areas.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 Although, in theory, the number of independent scatterers must be essentially infinite, in practice the number may be as few as four or five.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The probability-density function assumed in </a:t>
            </a:r>
            <a:r>
              <a:rPr lang="en-US" altLang="en-US" sz="2000" dirty="0">
                <a:solidFill>
                  <a:srgbClr val="FF3300"/>
                </a:solidFill>
              </a:rPr>
              <a:t>cases 3 and 4</a:t>
            </a:r>
            <a:r>
              <a:rPr lang="en-US" altLang="en-US" sz="2000" dirty="0"/>
              <a:t> is more indicative of targets that can be </a:t>
            </a:r>
            <a:r>
              <a:rPr lang="en-US" altLang="en-US" sz="2000" dirty="0">
                <a:solidFill>
                  <a:srgbClr val="FF3300"/>
                </a:solidFill>
              </a:rPr>
              <a:t>represented as one large reflector together with other small reflectors</a:t>
            </a:r>
            <a:r>
              <a:rPr lang="en-US" altLang="en-US" sz="2000" dirty="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In all the above cases, the value of cross section to be substituted in the radar equation is the average cross section </a:t>
            </a:r>
            <a:r>
              <a:rPr lang="el-GR" altLang="en-US" sz="2000" dirty="0"/>
              <a:t>σ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chemeClr val="accent6">
                    <a:lumMod val="75000"/>
                  </a:schemeClr>
                </a:solidFill>
              </a:rPr>
              <a:t>signal-to-noise ratio needed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000" dirty="0"/>
              <a:t>to achieve a specified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probability of detection</a:t>
            </a:r>
            <a:r>
              <a:rPr lang="en-US" altLang="en-US" sz="2000" dirty="0"/>
              <a:t> without exceeding a specified false-alarm probability can be calculated for each model of target behavior.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 For purposes of comparison, the no fluctuating cross section will he called </a:t>
            </a:r>
            <a:r>
              <a:rPr lang="en-US" altLang="en-US" sz="2000" b="1" i="1" dirty="0"/>
              <a:t>case </a:t>
            </a:r>
            <a:r>
              <a:rPr lang="en-US" altLang="en-US" sz="2000" dirty="0"/>
              <a:t>5.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74C4D-DA6B-473B-AF65-0296158B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5231E3F-5AA5-4A62-8E02-D70AE9277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1290" y="624110"/>
            <a:ext cx="8911687" cy="79387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A comparison</a:t>
            </a: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1C4F0722-0E1F-4771-B6DC-D8AD5F92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434" y="1520456"/>
            <a:ext cx="6639131" cy="4607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7A272-ED29-4E5E-9434-E589295C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B3EB3F9-CF02-4C2D-93DB-17F28754E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6521" y="401286"/>
            <a:ext cx="10071653" cy="12808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Additional SNR required for a particular performance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78366488-7FFF-4403-A370-80E2E8BC4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2" y="1285462"/>
            <a:ext cx="7301949" cy="5000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665F01-2179-4BFC-85F9-961A18AD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- 7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Transmitter Power &amp; 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Pulse Repetition Frequency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26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>
            <a:extLst>
              <a:ext uri="{FF2B5EF4-FFF2-40B4-BE49-F238E27FC236}">
                <a16:creationId xmlns:a16="http://schemas.microsoft.com/office/drawing/2014/main" id="{BB588139-03AE-4CFC-9139-4FDE07699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AE18E7AE-5763-46A8-928B-F8E4E06B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75" y="946778"/>
            <a:ext cx="91725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B8F08-16E2-4E4B-B9CA-6D4BADB8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B34E37F-F755-495E-B21D-2795E301C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2296" y="283403"/>
            <a:ext cx="10111407" cy="7276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Pulse Repetition Frequency and Range Ambiguities 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73AA62C-526D-40FF-8D2C-0F75C142F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2296" y="1086614"/>
            <a:ext cx="9501808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Suppose you are trying to </a:t>
            </a:r>
            <a:r>
              <a:rPr lang="en-US" altLang="en-US" sz="2000" dirty="0">
                <a:solidFill>
                  <a:srgbClr val="FF0000"/>
                </a:solidFill>
              </a:rPr>
              <a:t>detect the object A.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00B050"/>
                </a:solidFill>
              </a:rPr>
              <a:t>It is in unambiguous range. </a:t>
            </a:r>
            <a:r>
              <a:rPr lang="en-US" altLang="en-US" sz="2000" dirty="0"/>
              <a:t>So we get the echo after the pulse repetition.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If suppose </a:t>
            </a:r>
            <a:r>
              <a:rPr lang="en-US" altLang="en-US" sz="2000" dirty="0">
                <a:solidFill>
                  <a:srgbClr val="FF3300"/>
                </a:solidFill>
              </a:rPr>
              <a:t>there are other two objects B and C</a:t>
            </a:r>
            <a:r>
              <a:rPr lang="en-US" altLang="en-US" sz="2000" dirty="0"/>
              <a:t> which </a:t>
            </a:r>
            <a:r>
              <a:rPr lang="en-US" altLang="en-US" sz="2000" dirty="0">
                <a:solidFill>
                  <a:srgbClr val="FF3300"/>
                </a:solidFill>
              </a:rPr>
              <a:t>we are not interested</a:t>
            </a:r>
            <a:r>
              <a:rPr lang="en-US" altLang="en-US" sz="2000" dirty="0"/>
              <a:t>, at distance above the unambiguous and twice.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FF00FF"/>
                </a:solidFill>
              </a:rPr>
              <a:t>echoes from these objects</a:t>
            </a:r>
            <a:r>
              <a:rPr lang="en-US" altLang="en-US" sz="2000" dirty="0"/>
              <a:t> will also be seen on the A scope.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Since </a:t>
            </a:r>
            <a:r>
              <a:rPr lang="en-US" altLang="en-US" sz="2000" dirty="0">
                <a:solidFill>
                  <a:srgbClr val="FF9900"/>
                </a:solidFill>
              </a:rPr>
              <a:t>we are integrating the pulses</a:t>
            </a:r>
            <a:r>
              <a:rPr lang="en-US" altLang="en-US" sz="2000" dirty="0"/>
              <a:t>, we see pulses in position P1, P2, P3 respectively.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dirty="0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0FF3CDDC-70A1-4CCE-9F73-D86167E9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138"/>
          <a:stretch>
            <a:fillRect/>
          </a:stretch>
        </p:blipFill>
        <p:spPr bwMode="auto">
          <a:xfrm>
            <a:off x="3881230" y="3309730"/>
            <a:ext cx="7886701" cy="3060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3DA25-CEC7-49DE-A41F-EFA2C1D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F8AFD8A-97ED-4E64-B1AD-D53163A5B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1046" y="589031"/>
            <a:ext cx="8911687" cy="78919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Principles</a:t>
            </a:r>
            <a:r>
              <a:rPr lang="en-US" altLang="en-US" dirty="0">
                <a:latin typeface="Franklin Gothic Medium Cond" panose="020B0606030402020204" pitchFamily="34" charset="0"/>
              </a:rPr>
              <a:t> 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19C6104-6668-477F-B102-21C724572F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7736" y="4622820"/>
            <a:ext cx="10204175" cy="152618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00"/>
                </a:solidFill>
              </a:rPr>
              <a:t>Transmitter</a:t>
            </a:r>
            <a:r>
              <a:rPr lang="en-US" altLang="en-US" sz="2000" dirty="0"/>
              <a:t> generates and transmits electromagnetic wave (sine or pulse).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A portion of it is </a:t>
            </a:r>
            <a:r>
              <a:rPr lang="en-US" altLang="en-US" sz="2000" dirty="0">
                <a:solidFill>
                  <a:srgbClr val="FF0000"/>
                </a:solidFill>
              </a:rPr>
              <a:t>reflected back </a:t>
            </a:r>
            <a:r>
              <a:rPr lang="en-US" altLang="en-US" sz="2000" dirty="0"/>
              <a:t>by the target (object you want to identify).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The radiated portion is collected by the radar antenna and processed.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FF00FF"/>
                </a:solidFill>
              </a:rPr>
              <a:t>One antenna</a:t>
            </a:r>
            <a:r>
              <a:rPr lang="en-US" altLang="en-US" sz="2000" dirty="0"/>
              <a:t> can be used for both transmission and reception.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4544F7A-687D-4398-B6B0-042EE2F2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86" y="1518871"/>
            <a:ext cx="6581342" cy="281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F62CC-D9E1-4201-BF03-5200B1B7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C65BEB7-C053-42E2-8638-C0E5C72C3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78755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Solution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6D159A9-8E1C-42B1-9E95-1107D9BF3E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3581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One method of distinguishing multiple-time-around echoes from unambiguous echoes is to operate with a </a:t>
            </a:r>
            <a:r>
              <a:rPr lang="en-US" altLang="en-US" sz="2400" dirty="0">
                <a:solidFill>
                  <a:srgbClr val="FF9900"/>
                </a:solidFill>
              </a:rPr>
              <a:t>varying pulse repetition frequency</a:t>
            </a:r>
            <a:r>
              <a:rPr lang="en-US" altLang="en-US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 The </a:t>
            </a:r>
            <a:r>
              <a:rPr lang="en-US" altLang="en-US" sz="2400" dirty="0">
                <a:solidFill>
                  <a:srgbClr val="00B050"/>
                </a:solidFill>
              </a:rPr>
              <a:t>echo signal from an unambiguous </a:t>
            </a:r>
            <a:r>
              <a:rPr lang="en-US" altLang="en-US" sz="2400" dirty="0"/>
              <a:t>range target will </a:t>
            </a:r>
            <a:r>
              <a:rPr lang="en-US" altLang="en-US" sz="2400" dirty="0">
                <a:solidFill>
                  <a:srgbClr val="00B050"/>
                </a:solidFill>
              </a:rPr>
              <a:t>appear at the same place </a:t>
            </a:r>
            <a:r>
              <a:rPr lang="en-US" altLang="en-US" sz="2400" dirty="0"/>
              <a:t>on the A-scope on each sweep no matter whether the </a:t>
            </a:r>
            <a:r>
              <a:rPr lang="en-US" altLang="en-US" sz="2400" dirty="0" err="1"/>
              <a:t>prf</a:t>
            </a:r>
            <a:r>
              <a:rPr lang="en-US" altLang="en-US" sz="2400" dirty="0"/>
              <a:t> is modulated or not.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However, </a:t>
            </a:r>
            <a:r>
              <a:rPr lang="en-US" altLang="en-US" sz="2400" dirty="0">
                <a:solidFill>
                  <a:srgbClr val="FF3300"/>
                </a:solidFill>
              </a:rPr>
              <a:t>echoes from multiple-time-around</a:t>
            </a:r>
            <a:r>
              <a:rPr lang="en-US" altLang="en-US" sz="2400" dirty="0"/>
              <a:t> targets will be </a:t>
            </a:r>
            <a:r>
              <a:rPr lang="en-US" altLang="en-US" sz="2400" dirty="0">
                <a:solidFill>
                  <a:srgbClr val="FF3300"/>
                </a:solidFill>
              </a:rPr>
              <a:t>spread over a finite range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3B8A6F30-2859-4D09-BA45-BFDEDD3E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245" y="4562744"/>
            <a:ext cx="4936434" cy="175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6753C-A13B-47C1-A1B6-BFBE7A65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- 8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16454" y="2268046"/>
            <a:ext cx="6004624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Antenna Parameters &amp; 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System losses-Microwave plumbing loss, Antenna loss, Signal Processing loss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8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>
            <a:extLst>
              <a:ext uri="{FF2B5EF4-FFF2-40B4-BE49-F238E27FC236}">
                <a16:creationId xmlns:a16="http://schemas.microsoft.com/office/drawing/2014/main" id="{B1B7B3E9-FAD8-47F3-906B-88BCB642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96277"/>
            <a:ext cx="9780925" cy="308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43490-943A-4A92-860F-9D5841D7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832D48A-0739-471B-A434-57998F8D2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3082" y="689710"/>
            <a:ext cx="8911687" cy="92639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effectLst/>
                <a:latin typeface="Franklin Gothic Medium Cond" panose="020B0606030402020204" pitchFamily="34" charset="0"/>
              </a:rPr>
              <a:t>System Losses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8BDB706-232D-475B-9515-C1F0D93AC2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19369" y="2080592"/>
            <a:ext cx="8915400" cy="3777622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losses that occur throughout the radar system.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The losses reduce the signal-to-noise ratio at the receiver output.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They may be of two kinds, Depending upon whether or not they can be predicted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The antenna beam-shape loss, collapsing loss, and losses in the microwave plumbing are examples of losses which can be calculated.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Losses not readily subject to calculation and which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are less predictable include 'those due to field degradation and to operator fatigue or lack of operator motivation.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28E08A-4618-4C31-8444-4D7327E9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B9BF9FD-FA0E-461B-8186-A8EEAAAB1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4299" y="599912"/>
            <a:ext cx="8911687" cy="7408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rgbClr val="B08600"/>
                </a:solidFill>
                <a:effectLst/>
                <a:latin typeface="Franklin Gothic Medium Cond" panose="020B0606030402020204" pitchFamily="34" charset="0"/>
              </a:rPr>
              <a:t>Plumbing loss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A4293EF-1B0F-4C40-BE39-4B95178D4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4298" y="1340776"/>
            <a:ext cx="9585823" cy="491731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 err="1"/>
              <a:t>i</a:t>
            </a:r>
            <a:r>
              <a:rPr lang="en-US" altLang="en-US" sz="2200" dirty="0"/>
              <a:t>. </a:t>
            </a:r>
            <a:r>
              <a:rPr lang="en-US" altLang="en-US" sz="2200" b="1" dirty="0"/>
              <a:t>Transmission line losses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For low frequency the losses is low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For high frequency the losses is high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So keep the distance between antenna and receiver short as possible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The loss is taken twice as the signal is transmitted and received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ii. </a:t>
            </a:r>
            <a:r>
              <a:rPr lang="en-US" altLang="en-US" sz="2200" b="1" dirty="0"/>
              <a:t>Duplexer loss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It is a gas filled section used to protect the receiver form the transmitter.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The transmitter uses very high power and receiver we get only a small from </a:t>
            </a:r>
            <a:r>
              <a:rPr lang="en-US" altLang="en-US" sz="2200" dirty="0" err="1"/>
              <a:t>from</a:t>
            </a:r>
            <a:r>
              <a:rPr lang="en-US" altLang="en-US" sz="2200" dirty="0"/>
              <a:t> the reflected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/>
              <a:t>So we use a waveguide shutter which produces loss it can be </a:t>
            </a:r>
            <a:r>
              <a:rPr lang="en-US" altLang="en-US" sz="2200" dirty="0" err="1"/>
              <a:t>upto</a:t>
            </a:r>
            <a:r>
              <a:rPr lang="en-US" altLang="en-US" sz="2200" dirty="0"/>
              <a:t> 2dB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501C3-CAA6-4815-8EE7-706EF733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726ADC81-530D-4041-98A1-E472C343D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1" y="571094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Antenna losses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43BEB82-B17D-43C7-B466-0C8B5DB87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17904" y="2133600"/>
            <a:ext cx="9986708" cy="4834128"/>
          </a:xfrm>
        </p:spPr>
        <p:txBody>
          <a:bodyPr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Scanning losses, </a:t>
            </a:r>
            <a:r>
              <a:rPr lang="en-US" altLang="en-US" dirty="0" err="1"/>
              <a:t>Radome</a:t>
            </a:r>
            <a:r>
              <a:rPr lang="en-US" altLang="en-US" dirty="0"/>
              <a:t> losses, Phased array losses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4B3C2640-8940-4949-9D69-87EF5EBE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600200"/>
            <a:ext cx="8424863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>
            <a:extLst>
              <a:ext uri="{FF2B5EF4-FFF2-40B4-BE49-F238E27FC236}">
                <a16:creationId xmlns:a16="http://schemas.microsoft.com/office/drawing/2014/main" id="{5E557A01-02B2-492F-9243-E5BBC6F2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3124200"/>
            <a:ext cx="5732463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14460-3244-4B9A-B815-93CF755E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23888F3-51CC-4C16-AFA6-41972A915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0560" y="547910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Signal processing loss  (1)</a:t>
            </a:r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DBFBD087-4EC6-4FEB-B50F-299BCA254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45" y="1390649"/>
            <a:ext cx="8671315" cy="36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3717E-6A39-43C1-A64F-6F0D0D05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23888F3-51CC-4C16-AFA6-41972A915C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0560" y="547910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Signal processing loss (2)</a:t>
            </a:r>
          </a:p>
        </p:txBody>
      </p:sp>
      <p:pic>
        <p:nvPicPr>
          <p:cNvPr id="39941" name="Picture 6">
            <a:extLst>
              <a:ext uri="{FF2B5EF4-FFF2-40B4-BE49-F238E27FC236}">
                <a16:creationId xmlns:a16="http://schemas.microsoft.com/office/drawing/2014/main" id="{16623D61-EE7B-4387-A261-812B80AE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71" y="1527678"/>
            <a:ext cx="8531089" cy="260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>
            <a:extLst>
              <a:ext uri="{FF2B5EF4-FFF2-40B4-BE49-F238E27FC236}">
                <a16:creationId xmlns:a16="http://schemas.microsoft.com/office/drawing/2014/main" id="{3D04A308-C868-439B-A33B-6DC1011C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71" y="4127907"/>
            <a:ext cx="10893287" cy="242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3717E-6A39-43C1-A64F-6F0D0D05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2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Signal processing loss  (3)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3976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Non matched filter (0.5-1.0 dB loss) even with Pulse compression filter (matched filter)</a:t>
            </a:r>
          </a:p>
          <a:p>
            <a:r>
              <a:rPr lang="en-IN" dirty="0"/>
              <a:t>Automatic Integrators-binary moving window detector – 1.5-2 dB loss</a:t>
            </a:r>
          </a:p>
          <a:p>
            <a:r>
              <a:rPr lang="en-IN" dirty="0"/>
              <a:t>Threshold level- to prevent excessive false alarm- fractional loss</a:t>
            </a:r>
          </a:p>
          <a:p>
            <a:r>
              <a:rPr lang="en-IN" dirty="0"/>
              <a:t>Limiting loss – pulse compression process- hard limiter to reduce impulsive noise fluctuations – produces greater losses. Hard limiters not used since it reduce clutter attenuation. Band pass hard limiter has 1dB loss</a:t>
            </a:r>
          </a:p>
          <a:p>
            <a:r>
              <a:rPr lang="en-IN" dirty="0" err="1"/>
              <a:t>Stradding</a:t>
            </a:r>
            <a:r>
              <a:rPr lang="en-IN" dirty="0"/>
              <a:t> loss – Losses occurs when signal spectral line is not </a:t>
            </a:r>
            <a:r>
              <a:rPr lang="en-IN" dirty="0" err="1"/>
              <a:t>centered</a:t>
            </a:r>
            <a:r>
              <a:rPr lang="en-IN" dirty="0"/>
              <a:t> on the </a:t>
            </a:r>
            <a:r>
              <a:rPr lang="en-IN" dirty="0" err="1"/>
              <a:t>filter.It</a:t>
            </a:r>
            <a:r>
              <a:rPr lang="en-IN" dirty="0"/>
              <a:t> occur in both analog and digital processing.</a:t>
            </a:r>
          </a:p>
          <a:p>
            <a:r>
              <a:rPr lang="en-IN" dirty="0"/>
              <a:t>Sampling loss- The difference between the sampled value and the maximum pulse amplitude represents a sampling loss.</a:t>
            </a:r>
          </a:p>
          <a:p>
            <a:pPr marL="0" indent="0">
              <a:buNone/>
            </a:pPr>
            <a:r>
              <a:rPr lang="en-IN" dirty="0"/>
              <a:t>	-Sampling rate – once per pulse width – 2dB loss</a:t>
            </a:r>
          </a:p>
          <a:p>
            <a:pPr marL="0" indent="0">
              <a:buNone/>
            </a:pPr>
            <a:r>
              <a:rPr lang="en-IN" dirty="0"/>
              <a:t>                                  - three samples per pulse width – 0.2 dB loss</a:t>
            </a:r>
          </a:p>
          <a:p>
            <a:pPr marL="0" indent="0">
              <a:buNone/>
            </a:pPr>
            <a:r>
              <a:rPr lang="en-IN" dirty="0"/>
              <a:t>-Reduction in sampling interval reduces the losses.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93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- 9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16453" y="1830724"/>
            <a:ext cx="6706990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System losses-Doppler processing,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Collapsing, Operator loss, propagation Effects 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                             &amp;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Other Radar Equation Considerations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1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BC04479-6EEE-4262-A41D-767A1B91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3014" y="624110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Frequencies</a:t>
            </a:r>
          </a:p>
        </p:txBody>
      </p:sp>
      <p:pic>
        <p:nvPicPr>
          <p:cNvPr id="11267" name="Picture 2">
            <a:extLst>
              <a:ext uri="{FF2B5EF4-FFF2-40B4-BE49-F238E27FC236}">
                <a16:creationId xmlns:a16="http://schemas.microsoft.com/office/drawing/2014/main" id="{2D923F2B-8D5B-42CF-87FE-84F939D6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1" b="1730"/>
          <a:stretch>
            <a:fillRect/>
          </a:stretch>
        </p:blipFill>
        <p:spPr bwMode="auto">
          <a:xfrm>
            <a:off x="3296358" y="1509490"/>
            <a:ext cx="5827713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7003A-F01F-46DB-A784-83D7B452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849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Losses in Doppler-processing Radar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Multiple redundant waveforms used to resolve range ambiguities which introduces losses up to 4.3 </a:t>
            </a:r>
            <a:r>
              <a:rPr lang="en-IN" dirty="0" err="1"/>
              <a:t>dB.</a:t>
            </a:r>
            <a:r>
              <a:rPr lang="en-IN" dirty="0"/>
              <a:t> (Blind speed where target cannot be detected since both pulse repetition time of both transmitted and received signals are same or multiple of the transmitted PRT .</a:t>
            </a:r>
          </a:p>
          <a:p>
            <a:r>
              <a:rPr lang="en-IN" dirty="0"/>
              <a:t>Eclipsing loss-  Echoes from multiple time around target arrive back at the radar at the same time of pulse transmitted.	</a:t>
            </a:r>
          </a:p>
          <a:p>
            <a:r>
              <a:rPr lang="en-IN" dirty="0"/>
              <a:t>Also produces losses due to the shape of the Doppler filters </a:t>
            </a:r>
          </a:p>
          <a:p>
            <a:r>
              <a:rPr lang="en-IN" dirty="0"/>
              <a:t>Fill pulses with high PRF radar avoid the effects of multiple time around clutter </a:t>
            </a:r>
            <a:r>
              <a:rPr lang="en-IN" dirty="0" err="1"/>
              <a:t>exhoes</a:t>
            </a:r>
            <a:r>
              <a:rPr lang="en-IN" dirty="0"/>
              <a:t>. 	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3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Collapsing Losses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Losses due to integrate additional noise samples along with signal plus noise pulses which degrades the signals.</a:t>
            </a:r>
          </a:p>
          <a:p>
            <a:r>
              <a:rPr lang="en-IN" dirty="0"/>
              <a:t>Losses also occurs when output of high resolution radar shown on a display whose resolution is coarser than inherent radar.</a:t>
            </a:r>
          </a:p>
          <a:p>
            <a:pPr marL="0" indent="0">
              <a:buNone/>
            </a:pPr>
            <a:r>
              <a:rPr lang="en-IN" dirty="0"/>
              <a:t>Operator Losses:</a:t>
            </a:r>
          </a:p>
          <a:p>
            <a:r>
              <a:rPr lang="en-IN" dirty="0"/>
              <a:t>Operators used for detection decision</a:t>
            </a:r>
          </a:p>
          <a:p>
            <a:r>
              <a:rPr lang="en-IN" dirty="0"/>
              <a:t>Should be changed for every 30 min to avoid degradation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16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D931BF8F-3990-4328-AEFF-A40F02D9F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7064" y="512462"/>
            <a:ext cx="8911687" cy="128089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Other losses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0BE69FE-6F74-4273-AF02-DF02A022F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7064" y="1974574"/>
            <a:ext cx="8915400" cy="377762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dirty="0"/>
              <a:t>Equipment degradation </a:t>
            </a:r>
          </a:p>
          <a:p>
            <a:pPr eaLnBrk="1" hangingPunct="1">
              <a:defRPr/>
            </a:pPr>
            <a:r>
              <a:rPr lang="en-US" altLang="en-US" sz="2400" b="1" dirty="0">
                <a:effectLst/>
              </a:rPr>
              <a:t>Field degradation.</a:t>
            </a:r>
          </a:p>
          <a:p>
            <a:pPr eaLnBrk="1" hangingPunct="1">
              <a:defRPr/>
            </a:pPr>
            <a:r>
              <a:rPr lang="en-US" altLang="en-US" sz="2400" b="1" dirty="0">
                <a:effectLst/>
              </a:rPr>
              <a:t>Operator 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F82D9-5F65-4E1B-A777-24E73104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1116D5DB-B8A0-4438-A785-C78CD517B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4056" y="637362"/>
            <a:ext cx="8911687" cy="84688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4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Propagation effect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D33EEDF-F2A5-47EE-B86F-5B7BA501D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4056" y="1484243"/>
            <a:ext cx="9640556" cy="4426979"/>
          </a:xfrm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80000"/>
              </a:lnSpc>
              <a:buNone/>
              <a:defRPr/>
            </a:pPr>
            <a:r>
              <a:rPr lang="en-US" altLang="en-US" sz="2200" dirty="0"/>
              <a:t>The radar environment </a:t>
            </a:r>
            <a:r>
              <a:rPr lang="en-US" altLang="en-US" sz="2200" dirty="0">
                <a:solidFill>
                  <a:srgbClr val="FF3300"/>
                </a:solidFill>
              </a:rPr>
              <a:t>includes terrain and sea surfaces, the atmosphere (including precipitation), and the ionosphere.</a:t>
            </a:r>
            <a:r>
              <a:rPr lang="en-US" altLang="en-US" sz="2200" dirty="0"/>
              <a:t> These may degrade radar observations and performance by producing </a:t>
            </a:r>
            <a:r>
              <a:rPr lang="en-US" altLang="en-US" sz="2200" dirty="0">
                <a:solidFill>
                  <a:srgbClr val="00B050"/>
                </a:solidFill>
              </a:rPr>
              <a:t>clutter and other spurious </a:t>
            </a:r>
            <a:r>
              <a:rPr lang="en-US" altLang="en-US" sz="2200" dirty="0"/>
              <a:t>returns, signal attenuation, and bending of the radar-signal path.</a:t>
            </a:r>
          </a:p>
          <a:p>
            <a:pPr lvl="1"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solidFill>
                  <a:srgbClr val="FF00FF"/>
                </a:solidFill>
              </a:rPr>
              <a:t>Terrain and sea surfaces,</a:t>
            </a:r>
            <a:r>
              <a:rPr lang="en-US" altLang="en-US" sz="2200" dirty="0"/>
              <a:t> which may produce target masking, radar clutter, and multipath interference;</a:t>
            </a:r>
          </a:p>
          <a:p>
            <a:pPr lvl="1"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solidFill>
                  <a:srgbClr val="FF00FF"/>
                </a:solidFill>
              </a:rPr>
              <a:t>Precipitation,</a:t>
            </a:r>
            <a:r>
              <a:rPr lang="en-US" altLang="en-US" sz="2200" dirty="0"/>
              <a:t> principally rain, which may produce signal attenuation and clutter returns;</a:t>
            </a:r>
          </a:p>
          <a:p>
            <a:pPr lvl="1"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solidFill>
                  <a:srgbClr val="FF00FF"/>
                </a:solidFill>
              </a:rPr>
              <a:t>The troposphere,</a:t>
            </a:r>
            <a:r>
              <a:rPr lang="en-US" altLang="en-US" sz="2200" dirty="0"/>
              <a:t> which may produce refraction that bends the radar signal path, signal attenuation, and a lens loss;</a:t>
            </a:r>
          </a:p>
          <a:p>
            <a:pPr lvl="1"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solidFill>
                  <a:srgbClr val="FF00FF"/>
                </a:solidFill>
              </a:rPr>
              <a:t>The ionosphere,</a:t>
            </a:r>
            <a:r>
              <a:rPr lang="en-US" altLang="en-US" sz="2200" dirty="0"/>
              <a:t> which may produce refraction that bends the radar signal path, signal fluctuation and attenuation, waveform dispersion, and rotation of signal polarization.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1437A8-7A62-4E1D-A940-32D6052E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Radar Equation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radar</a:t>
            </a:r>
          </a:p>
          <a:p>
            <a:pPr marL="0" indent="0">
              <a:buNone/>
            </a:pPr>
            <a:r>
              <a:rPr lang="en-IN" dirty="0"/>
              <a:t>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08" y="1819656"/>
            <a:ext cx="5861304" cy="47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4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Omitting Propagation factors, atmospheric attenuation and fluctuation loss radar range equation can be modified 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308" y="3554594"/>
            <a:ext cx="3483000" cy="11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20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Surveillance radar range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scan time/revisit time to be 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00" y="2962583"/>
            <a:ext cx="3689400" cy="93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08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Other considerations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 our of N </a:t>
            </a:r>
            <a:r>
              <a:rPr lang="en-IN" dirty="0" err="1"/>
              <a:t>criterian</a:t>
            </a:r>
            <a:endParaRPr lang="en-IN" dirty="0"/>
          </a:p>
          <a:p>
            <a:r>
              <a:rPr lang="en-IN" dirty="0"/>
              <a:t>Track establishment as a detection criterion</a:t>
            </a:r>
          </a:p>
          <a:p>
            <a:r>
              <a:rPr lang="en-IN" dirty="0"/>
              <a:t>Cumulative probability of detection</a:t>
            </a:r>
          </a:p>
          <a:p>
            <a:r>
              <a:rPr lang="en-IN" dirty="0"/>
              <a:t>Verification at predicted range(blip scan ratio)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33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AB6-00C1-43B2-AA0C-E08C8E07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6D69-82C0-40DB-9FDE-F27EBB01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solidFill>
                  <a:srgbClr val="FF0000"/>
                </a:solidFill>
              </a:rPr>
              <a:t>1. The ambiguous range of radar is 200km. It has a BW of 1 </a:t>
            </a:r>
            <a:r>
              <a:rPr lang="en-IN" dirty="0" err="1">
                <a:solidFill>
                  <a:srgbClr val="FF0000"/>
                </a:solidFill>
              </a:rPr>
              <a:t>MHz.</a:t>
            </a:r>
            <a:r>
              <a:rPr lang="en-IN" dirty="0">
                <a:solidFill>
                  <a:srgbClr val="FF0000"/>
                </a:solidFill>
              </a:rPr>
              <a:t> Find </a:t>
            </a:r>
          </a:p>
          <a:p>
            <a:pPr marL="400050" indent="-400050">
              <a:buAutoNum type="romanLcParenBoth"/>
              <a:defRPr/>
            </a:pPr>
            <a:r>
              <a:rPr lang="en-IN" dirty="0">
                <a:solidFill>
                  <a:srgbClr val="FF0000"/>
                </a:solidFill>
              </a:rPr>
              <a:t>Pulse Repetition Frequency</a:t>
            </a:r>
          </a:p>
          <a:p>
            <a:pPr marL="400050" indent="-400050">
              <a:buAutoNum type="romanLcParenBoth"/>
              <a:defRPr/>
            </a:pPr>
            <a:r>
              <a:rPr lang="en-IN" dirty="0">
                <a:solidFill>
                  <a:srgbClr val="FF0000"/>
                </a:solidFill>
              </a:rPr>
              <a:t>Pulse Repetition Interval</a:t>
            </a:r>
          </a:p>
          <a:p>
            <a:pPr marL="400050" indent="-400050">
              <a:buAutoNum type="romanLcParenBoth"/>
              <a:defRPr/>
            </a:pPr>
            <a:r>
              <a:rPr lang="en-IN" dirty="0">
                <a:solidFill>
                  <a:srgbClr val="FF0000"/>
                </a:solidFill>
              </a:rPr>
              <a:t>Range Resolution</a:t>
            </a:r>
          </a:p>
          <a:p>
            <a:pPr marL="400050" indent="-400050">
              <a:buAutoNum type="romanLcParenBoth"/>
              <a:defRPr/>
            </a:pPr>
            <a:r>
              <a:rPr lang="en-IN" dirty="0">
                <a:solidFill>
                  <a:srgbClr val="FF0000"/>
                </a:solidFill>
              </a:rPr>
              <a:t>Pulse width</a:t>
            </a:r>
          </a:p>
          <a:p>
            <a:pPr marL="400050" indent="-400050">
              <a:buAutoNum type="romanLcParenBoth"/>
              <a:defRPr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B55F-F3E9-4E1C-B681-7E2F0FC1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AB6-00C1-43B2-AA0C-E08C8E07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6D69-82C0-40DB-9FDE-F27EBB01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solidFill>
                  <a:srgbClr val="FF0000"/>
                </a:solidFill>
              </a:rPr>
              <a:t>2. PW=2 us, PRF=800 Hz. </a:t>
            </a:r>
          </a:p>
          <a:p>
            <a:pPr marL="0" indent="0">
              <a:buNone/>
              <a:defRPr/>
            </a:pPr>
            <a:r>
              <a:rPr lang="en-IN" dirty="0">
                <a:solidFill>
                  <a:srgbClr val="FF0000"/>
                </a:solidFill>
              </a:rPr>
              <a:t>Find (a) Maximum un ambiguous range (b) Range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B55F-F3E9-4E1C-B681-7E2F0FC1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2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5621070-7083-41D7-9DF5-849BEC579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0475" y="621404"/>
            <a:ext cx="8911687" cy="87494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Applications of Radar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9FE2CBC-FF24-48D0-9789-1CB912F3B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96391" y="2420681"/>
            <a:ext cx="3317909" cy="306863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dirty="0"/>
              <a:t>Air Traffic control</a:t>
            </a:r>
          </a:p>
          <a:p>
            <a:pPr eaLnBrk="1" hangingPunct="1">
              <a:defRPr/>
            </a:pPr>
            <a:r>
              <a:rPr lang="en-US" altLang="en-US" sz="2400" dirty="0"/>
              <a:t>Aircraft navigation</a:t>
            </a:r>
          </a:p>
          <a:p>
            <a:pPr eaLnBrk="1" hangingPunct="1">
              <a:defRPr/>
            </a:pPr>
            <a:r>
              <a:rPr lang="en-US" altLang="en-US" sz="2400" dirty="0"/>
              <a:t>Ship safety</a:t>
            </a:r>
          </a:p>
          <a:p>
            <a:pPr eaLnBrk="1" hangingPunct="1">
              <a:defRPr/>
            </a:pPr>
            <a:r>
              <a:rPr lang="en-US" altLang="en-US" sz="2400" dirty="0"/>
              <a:t>Remote Sensing</a:t>
            </a:r>
          </a:p>
          <a:p>
            <a:pPr eaLnBrk="1" hangingPunct="1">
              <a:defRPr/>
            </a:pPr>
            <a:r>
              <a:rPr lang="en-US" altLang="en-US" sz="2400" dirty="0"/>
              <a:t>Law enforcement</a:t>
            </a:r>
          </a:p>
          <a:p>
            <a:pPr eaLnBrk="1" hangingPunct="1">
              <a:defRPr/>
            </a:pPr>
            <a:r>
              <a:rPr lang="en-US" altLang="en-US" sz="2400" dirty="0"/>
              <a:t>Military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EB66F64-9126-4FD0-9473-652EDAD9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79" y="1839784"/>
            <a:ext cx="6456171" cy="423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7E734-D589-40B1-AF01-12A77B2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15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AB6-00C1-43B2-AA0C-E08C8E07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6D69-82C0-40DB-9FDE-F27EBB01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solidFill>
                  <a:srgbClr val="FF0000"/>
                </a:solidFill>
              </a:rPr>
              <a:t>3. If a radar has a maximum range of 500km, then find the required PRF to obtain unambiguous reception.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B55F-F3E9-4E1C-B681-7E2F0FC1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5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AB6-00C1-43B2-AA0C-E08C8E07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6D69-82C0-40DB-9FDE-F27EBB01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solidFill>
                  <a:srgbClr val="FF0000"/>
                </a:solidFill>
              </a:rPr>
              <a:t>4. A radar operates at 10 GHz and peak power of 500kW. Its minimum receivable power is 0.1pW. The antenna has a capture area of 5.00 </a:t>
            </a:r>
            <a:r>
              <a:rPr lang="en-IN" dirty="0" err="1">
                <a:solidFill>
                  <a:srgbClr val="FF0000"/>
                </a:solidFill>
              </a:rPr>
              <a:t>sqm</a:t>
            </a:r>
            <a:r>
              <a:rPr lang="en-IN" dirty="0">
                <a:solidFill>
                  <a:srgbClr val="FF0000"/>
                </a:solidFill>
              </a:rPr>
              <a:t> and the radar cross section of the target is 20sqm. Find maximum range of radar.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B55F-F3E9-4E1C-B681-7E2F0FC1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21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A520-53B3-4D19-87BE-4BED01E0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21" y="512462"/>
            <a:ext cx="8911687" cy="128089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B08600"/>
                </a:solidFill>
                <a:latin typeface="Elephant" panose="02020904090505020303" pitchFamily="18" charset="0"/>
              </a:rPr>
              <a:t>Text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CBD5-CA7E-452E-B5A7-319F6B67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821" y="1793352"/>
            <a:ext cx="8396840" cy="377762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dirty="0"/>
              <a:t>Merrill I. </a:t>
            </a:r>
            <a:r>
              <a:rPr lang="en-US" sz="2800" dirty="0" err="1"/>
              <a:t>Skolnik</a:t>
            </a:r>
            <a:r>
              <a:rPr lang="en-US" sz="2800" dirty="0"/>
              <a:t>, “Introduction to Radar Systems”, 3</a:t>
            </a:r>
            <a:r>
              <a:rPr lang="en-US" sz="2800" baseline="30000" dirty="0"/>
              <a:t>rd</a:t>
            </a:r>
            <a:r>
              <a:rPr lang="en-US" sz="2800" dirty="0"/>
              <a:t>  Edition, Tata Mc Graw-Hill 2008.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5728D-9B49-48CB-8AAF-783D888F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62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773-82C8-4AFF-B82A-086C912F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333" y="27885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latin typeface="Edwardian Script ITC" panose="030303020407070D0804" pitchFamily="66" charset="0"/>
              </a:rPr>
              <a:t>Thank You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ACCB3-D947-4734-8678-7E25C630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2AFC-A8C3-46D1-B89F-7FF583AF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38" y="690371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Session - 2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6ED6-1D39-42AA-9F9D-29AA431AFD4C}"/>
              </a:ext>
            </a:extLst>
          </p:cNvPr>
          <p:cNvSpPr txBox="1"/>
          <p:nvPr/>
        </p:nvSpPr>
        <p:spPr>
          <a:xfrm>
            <a:off x="3656211" y="2254794"/>
            <a:ext cx="5618922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The Simple form of Radar Equation &amp; Tutorials</a:t>
            </a:r>
          </a:p>
          <a:p>
            <a:endParaRPr lang="en-US" sz="3200" b="0" i="0" u="none" strike="noStrike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5D2BC-3DFD-4291-8F57-BB7C0D72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3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D558D32-97EA-4B7A-B9B5-1880583161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1" y="624110"/>
            <a:ext cx="9752012" cy="79387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Range- Distance from you and the target!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98E8676-2CA6-4A54-AD4E-9C2F670E2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905000"/>
            <a:ext cx="8915400" cy="102108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dirty="0"/>
              <a:t>The range of the object is found by the time the pulse takes to travel to and from the detected object 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3B1AFF1-DA28-408F-A06D-FAB8ED3B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85890"/>
            <a:ext cx="89154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3DFF3-2A4E-4870-9C88-3E62BEE3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4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F16099E-F1DC-42D0-B6F6-47E7C0519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71980"/>
            <a:ext cx="8911687" cy="79672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B08600"/>
                </a:solidFill>
                <a:latin typeface="Franklin Gothic Medium Cond" panose="020B0606030402020204" pitchFamily="34" charset="0"/>
              </a:rPr>
              <a:t>Radar Equation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45618AA-CA98-4E5B-BEFF-B15FAD4EE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The radar equation </a:t>
            </a:r>
            <a:r>
              <a:rPr lang="en-US" altLang="en-US" sz="2400" dirty="0">
                <a:solidFill>
                  <a:srgbClr val="00B050"/>
                </a:solidFill>
              </a:rPr>
              <a:t>relates the range of a radar to the characteristics</a:t>
            </a:r>
            <a:r>
              <a:rPr lang="en-US" altLang="en-US" sz="2400" dirty="0"/>
              <a:t> of the transmitter, receiver, antenna, target, and environment.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It is useful for </a:t>
            </a:r>
            <a:r>
              <a:rPr lang="en-US" altLang="en-US" sz="2400" dirty="0">
                <a:solidFill>
                  <a:srgbClr val="FF0000"/>
                </a:solidFill>
              </a:rPr>
              <a:t>determining the maximum distance</a:t>
            </a:r>
            <a:r>
              <a:rPr lang="en-US" altLang="en-US" sz="2400" dirty="0"/>
              <a:t> from the radar to the target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it can serve both as a </a:t>
            </a:r>
            <a:r>
              <a:rPr lang="en-US" altLang="en-US" sz="2400" dirty="0">
                <a:solidFill>
                  <a:srgbClr val="FF0000"/>
                </a:solidFill>
              </a:rPr>
              <a:t>tool for understanding radar operation </a:t>
            </a:r>
            <a:r>
              <a:rPr lang="en-US" altLang="en-US" sz="2400" dirty="0"/>
              <a:t>and as a basis for radar design.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However it </a:t>
            </a:r>
            <a:r>
              <a:rPr lang="en-US" altLang="en-US" sz="2400" b="1" dirty="0">
                <a:solidFill>
                  <a:srgbClr val="00B050"/>
                </a:solidFill>
              </a:rPr>
              <a:t>cannot give the precise value</a:t>
            </a:r>
            <a:r>
              <a:rPr lang="en-US" altLang="en-US" sz="2400" dirty="0"/>
              <a:t>. Why??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Statistical nature of noise and signal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Fluctuation &amp; uncertainty of the target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Propagation effect of the wave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Losses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Are affecting the calculation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We will consider each one separately.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A9162C-806C-40EF-A0BA-BED948BA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106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3631</TotalTime>
  <Words>3061</Words>
  <Application>Microsoft Office PowerPoint</Application>
  <PresentationFormat>Widescreen</PresentationFormat>
  <Paragraphs>364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Wisp</vt:lpstr>
      <vt:lpstr>        Radar and Navigational Aids   (18ECE221T)   . UNIT – 1. Introduction to Radar Equation . Sessions – 1, 2, 3, … 9. </vt:lpstr>
      <vt:lpstr>Session - 1</vt:lpstr>
      <vt:lpstr>What is RADAR?</vt:lpstr>
      <vt:lpstr>Radar Principles </vt:lpstr>
      <vt:lpstr>Radar Frequencies</vt:lpstr>
      <vt:lpstr>Applications of Radar </vt:lpstr>
      <vt:lpstr>Session - 2</vt:lpstr>
      <vt:lpstr>Range- Distance from you and the target! </vt:lpstr>
      <vt:lpstr>Radar Equation</vt:lpstr>
      <vt:lpstr>PowerPoint Presentation</vt:lpstr>
      <vt:lpstr>PowerPoint Presentation</vt:lpstr>
      <vt:lpstr>PowerPoint Presentation</vt:lpstr>
      <vt:lpstr>The Radar Equation- Considerations of various parameters </vt:lpstr>
      <vt:lpstr>To increase the range </vt:lpstr>
      <vt:lpstr>Maximum unambiguous range</vt:lpstr>
      <vt:lpstr>Session - 3</vt:lpstr>
      <vt:lpstr>RADAR Block Diagram</vt:lpstr>
      <vt:lpstr>RADAR Operation</vt:lpstr>
      <vt:lpstr>Duplexer</vt:lpstr>
      <vt:lpstr>Receiver</vt:lpstr>
      <vt:lpstr>2nd Detector &amp; Display</vt:lpstr>
      <vt:lpstr>Display</vt:lpstr>
      <vt:lpstr>Session - 4</vt:lpstr>
      <vt:lpstr>Detection of Signals in Noise  </vt:lpstr>
      <vt:lpstr>Threshold detection: two problems</vt:lpstr>
      <vt:lpstr>Session - 5</vt:lpstr>
      <vt:lpstr>Radar Cross Section of Targets</vt:lpstr>
      <vt:lpstr>Sphere</vt:lpstr>
      <vt:lpstr>Complex targets</vt:lpstr>
      <vt:lpstr>An Aircraft</vt:lpstr>
      <vt:lpstr>Session - 6</vt:lpstr>
      <vt:lpstr>Radar cross Section Fluctuations  </vt:lpstr>
      <vt:lpstr>Four Swirling model </vt:lpstr>
      <vt:lpstr>Inference from all the models</vt:lpstr>
      <vt:lpstr>A comparison</vt:lpstr>
      <vt:lpstr>Additional SNR required for a particular performance</vt:lpstr>
      <vt:lpstr>Session - 7</vt:lpstr>
      <vt:lpstr>PowerPoint Presentation</vt:lpstr>
      <vt:lpstr>Pulse Repetition Frequency and Range Ambiguities </vt:lpstr>
      <vt:lpstr>Solution</vt:lpstr>
      <vt:lpstr>Session - 8</vt:lpstr>
      <vt:lpstr>PowerPoint Presentation</vt:lpstr>
      <vt:lpstr>System Losses</vt:lpstr>
      <vt:lpstr>Plumbing loss</vt:lpstr>
      <vt:lpstr>Antenna losses</vt:lpstr>
      <vt:lpstr>Signal processing loss  (1)</vt:lpstr>
      <vt:lpstr>Signal processing loss (2)</vt:lpstr>
      <vt:lpstr>Signal processing loss  (3)</vt:lpstr>
      <vt:lpstr>Session - 9</vt:lpstr>
      <vt:lpstr>Losses in Doppler-processing Radar</vt:lpstr>
      <vt:lpstr>Collapsing Losses</vt:lpstr>
      <vt:lpstr>Other losses</vt:lpstr>
      <vt:lpstr>Propagation effect </vt:lpstr>
      <vt:lpstr>Other Radar Equation Considerations</vt:lpstr>
      <vt:lpstr>PowerPoint Presentation</vt:lpstr>
      <vt:lpstr>Surveillance radar range equation</vt:lpstr>
      <vt:lpstr>Other considerations</vt:lpstr>
      <vt:lpstr>PowerPoint Presentation</vt:lpstr>
      <vt:lpstr>PowerPoint Presentation</vt:lpstr>
      <vt:lpstr>PowerPoint Presentation</vt:lpstr>
      <vt:lpstr>PowerPoint Presentation</vt:lpstr>
      <vt:lpstr>Text Book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8086 Microprocessor</dc:title>
  <dc:creator>user</dc:creator>
  <cp:lastModifiedBy>919524464459</cp:lastModifiedBy>
  <cp:revision>283</cp:revision>
  <dcterms:created xsi:type="dcterms:W3CDTF">2016-02-21T08:22:19Z</dcterms:created>
  <dcterms:modified xsi:type="dcterms:W3CDTF">2023-02-09T02:22:11Z</dcterms:modified>
</cp:coreProperties>
</file>